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14.jpg" ContentType="image/pn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19.jpg" ContentType="image/pn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20.jpg" ContentType="image/p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24.jpg" ContentType="image/png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ink/ink12.xml" ContentType="application/inkml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712" r:id="rId5"/>
  </p:sldMasterIdLst>
  <p:notesMasterIdLst>
    <p:notesMasterId r:id="rId60"/>
  </p:notesMasterIdLst>
  <p:handoutMasterIdLst>
    <p:handoutMasterId r:id="rId61"/>
  </p:handoutMasterIdLst>
  <p:sldIdLst>
    <p:sldId id="302" r:id="rId6"/>
    <p:sldId id="705" r:id="rId7"/>
    <p:sldId id="787" r:id="rId8"/>
    <p:sldId id="836" r:id="rId9"/>
    <p:sldId id="823" r:id="rId10"/>
    <p:sldId id="828" r:id="rId11"/>
    <p:sldId id="794" r:id="rId12"/>
    <p:sldId id="837" r:id="rId13"/>
    <p:sldId id="792" r:id="rId14"/>
    <p:sldId id="793" r:id="rId15"/>
    <p:sldId id="795" r:id="rId16"/>
    <p:sldId id="830" r:id="rId17"/>
    <p:sldId id="825" r:id="rId18"/>
    <p:sldId id="822" r:id="rId19"/>
    <p:sldId id="791" r:id="rId20"/>
    <p:sldId id="331" r:id="rId21"/>
    <p:sldId id="804" r:id="rId22"/>
    <p:sldId id="805" r:id="rId23"/>
    <p:sldId id="814" r:id="rId24"/>
    <p:sldId id="816" r:id="rId25"/>
    <p:sldId id="821" r:id="rId26"/>
    <p:sldId id="846" r:id="rId27"/>
    <p:sldId id="845" r:id="rId28"/>
    <p:sldId id="844" r:id="rId29"/>
    <p:sldId id="817" r:id="rId30"/>
    <p:sldId id="797" r:id="rId31"/>
    <p:sldId id="800" r:id="rId32"/>
    <p:sldId id="802" r:id="rId33"/>
    <p:sldId id="801" r:id="rId34"/>
    <p:sldId id="847" r:id="rId35"/>
    <p:sldId id="342" r:id="rId36"/>
    <p:sldId id="810" r:id="rId37"/>
    <p:sldId id="811" r:id="rId38"/>
    <p:sldId id="812" r:id="rId39"/>
    <p:sldId id="813" r:id="rId40"/>
    <p:sldId id="715" r:id="rId41"/>
    <p:sldId id="338" r:id="rId42"/>
    <p:sldId id="826" r:id="rId43"/>
    <p:sldId id="827" r:id="rId44"/>
    <p:sldId id="337" r:id="rId45"/>
    <p:sldId id="336" r:id="rId46"/>
    <p:sldId id="343" r:id="rId47"/>
    <p:sldId id="824" r:id="rId48"/>
    <p:sldId id="838" r:id="rId49"/>
    <p:sldId id="780" r:id="rId50"/>
    <p:sldId id="839" r:id="rId51"/>
    <p:sldId id="340" r:id="rId52"/>
    <p:sldId id="840" r:id="rId53"/>
    <p:sldId id="841" r:id="rId54"/>
    <p:sldId id="831" r:id="rId55"/>
    <p:sldId id="835" r:id="rId56"/>
    <p:sldId id="833" r:id="rId57"/>
    <p:sldId id="832" r:id="rId58"/>
    <p:sldId id="834" r:id="rId5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7A787127-56C1-1343-A3E3-8777FF83750E}">
          <p14:sldIdLst/>
        </p14:section>
        <p14:section name="SECTION 1 - Image/Photo Library" id="{4A810EAB-2B7F-8D40-9F65-C2347352BD18}">
          <p14:sldIdLst>
            <p14:sldId id="302"/>
            <p14:sldId id="705"/>
            <p14:sldId id="787"/>
            <p14:sldId id="836"/>
            <p14:sldId id="823"/>
            <p14:sldId id="828"/>
            <p14:sldId id="794"/>
            <p14:sldId id="837"/>
            <p14:sldId id="792"/>
            <p14:sldId id="793"/>
            <p14:sldId id="795"/>
            <p14:sldId id="830"/>
            <p14:sldId id="825"/>
            <p14:sldId id="822"/>
            <p14:sldId id="791"/>
            <p14:sldId id="331"/>
            <p14:sldId id="804"/>
            <p14:sldId id="805"/>
            <p14:sldId id="814"/>
            <p14:sldId id="816"/>
            <p14:sldId id="821"/>
            <p14:sldId id="846"/>
            <p14:sldId id="845"/>
            <p14:sldId id="844"/>
            <p14:sldId id="817"/>
            <p14:sldId id="797"/>
            <p14:sldId id="800"/>
            <p14:sldId id="802"/>
            <p14:sldId id="801"/>
            <p14:sldId id="847"/>
            <p14:sldId id="342"/>
            <p14:sldId id="810"/>
            <p14:sldId id="811"/>
            <p14:sldId id="812"/>
            <p14:sldId id="813"/>
            <p14:sldId id="715"/>
            <p14:sldId id="338"/>
            <p14:sldId id="826"/>
            <p14:sldId id="827"/>
            <p14:sldId id="337"/>
            <p14:sldId id="336"/>
            <p14:sldId id="343"/>
            <p14:sldId id="824"/>
            <p14:sldId id="838"/>
            <p14:sldId id="780"/>
            <p14:sldId id="839"/>
            <p14:sldId id="340"/>
            <p14:sldId id="840"/>
            <p14:sldId id="841"/>
            <p14:sldId id="831"/>
            <p14:sldId id="835"/>
            <p14:sldId id="833"/>
            <p14:sldId id="832"/>
            <p14:sldId id="834"/>
          </p14:sldIdLst>
        </p14:section>
        <p14:section name="SECTION 2 - Title/Presentor - Pick 1" id="{47E0E949-B665-5547-AF91-99293714FB35}">
          <p14:sldIdLst/>
        </p14:section>
        <p14:section name="SECTION 3 - Image ONLY" id="{51AB91D2-4488-054F-98DD-840EF5AA0CE6}">
          <p14:sldIdLst/>
        </p14:section>
        <p14:section name="SECTION 4 - Image/Copy" id="{0F2D43EA-D9FC-FB4F-9ECD-D3B1906A345A}">
          <p14:sldIdLst/>
        </p14:section>
        <p14:section name="SECTION 5 - Copy ONLY" id="{64DE6320-CDD3-5646-A25D-C02BCA7EEA7F}">
          <p14:sldIdLst/>
        </p14:section>
        <p14:section name="SECTION 6 - Social Media" id="{FA5D397C-FC99-384D-A333-9F040282F0C5}">
          <p14:sldIdLst/>
        </p14:section>
        <p14:section name="SECTION 7 - Charts and Graphs" id="{A5F2CAE1-858D-CB4C-87A3-C49E96F112F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C2E48"/>
    <a:srgbClr val="E3E3E3"/>
    <a:srgbClr val="7072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224"/>
    <p:restoredTop sz="93719" autoAdjust="0"/>
  </p:normalViewPr>
  <p:slideViewPr>
    <p:cSldViewPr snapToGrid="0" snapToObjects="1">
      <p:cViewPr varScale="1">
        <p:scale>
          <a:sx n="80" d="100"/>
          <a:sy n="80" d="100"/>
        </p:scale>
        <p:origin x="403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758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5" Type="http://schemas.openxmlformats.org/officeDocument/2006/relationships/slideMaster" Target="slideMasters/slideMaster2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52C4E0A-A99C-4A07-9610-895F6CFA2D5D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260DFDB-BA77-4F54-9EFE-8AA6B78DCE69}">
      <dgm:prSet phldrT="[Text]"/>
      <dgm:spPr/>
      <dgm:t>
        <a:bodyPr/>
        <a:lstStyle/>
        <a:p>
          <a:r>
            <a:rPr lang="en-US" dirty="0"/>
            <a:t>PASC</a:t>
          </a:r>
        </a:p>
      </dgm:t>
    </dgm:pt>
    <dgm:pt modelId="{B73AE4DD-C2B1-4A67-8600-A042DFEF6FAD}" type="parTrans" cxnId="{64D2E90A-A906-45C3-B6AA-F4B8EE6572DD}">
      <dgm:prSet/>
      <dgm:spPr/>
      <dgm:t>
        <a:bodyPr/>
        <a:lstStyle/>
        <a:p>
          <a:endParaRPr lang="en-US"/>
        </a:p>
      </dgm:t>
    </dgm:pt>
    <dgm:pt modelId="{80C28097-BC7D-45CF-8E89-329D3BEEF0DD}" type="sibTrans" cxnId="{64D2E90A-A906-45C3-B6AA-F4B8EE6572DD}">
      <dgm:prSet/>
      <dgm:spPr/>
      <dgm:t>
        <a:bodyPr/>
        <a:lstStyle/>
        <a:p>
          <a:endParaRPr lang="en-US"/>
        </a:p>
      </dgm:t>
    </dgm:pt>
    <dgm:pt modelId="{ABA9693F-F18E-4F11-A673-BD0F64227E6B}">
      <dgm:prSet phldrT="[Text]"/>
      <dgm:spPr/>
      <dgm:t>
        <a:bodyPr/>
        <a:lstStyle/>
        <a:p>
          <a:r>
            <a:rPr lang="en-US" dirty="0"/>
            <a:t>Brain Fog</a:t>
          </a:r>
        </a:p>
      </dgm:t>
    </dgm:pt>
    <dgm:pt modelId="{08F06212-3518-4B85-8AA3-7F07EA480F0E}" type="parTrans" cxnId="{A304C76B-6D97-4026-ADD2-BA400127579C}">
      <dgm:prSet/>
      <dgm:spPr/>
      <dgm:t>
        <a:bodyPr/>
        <a:lstStyle/>
        <a:p>
          <a:endParaRPr lang="en-US"/>
        </a:p>
      </dgm:t>
    </dgm:pt>
    <dgm:pt modelId="{708AE42B-7F7A-42F1-809A-E37E18BF1220}" type="sibTrans" cxnId="{A304C76B-6D97-4026-ADD2-BA400127579C}">
      <dgm:prSet/>
      <dgm:spPr/>
      <dgm:t>
        <a:bodyPr/>
        <a:lstStyle/>
        <a:p>
          <a:endParaRPr lang="en-US"/>
        </a:p>
      </dgm:t>
    </dgm:pt>
    <dgm:pt modelId="{CE6FA3FC-CFFB-41A9-9463-14EB482B062C}">
      <dgm:prSet phldrT="[Text]"/>
      <dgm:spPr/>
      <dgm:t>
        <a:bodyPr/>
        <a:lstStyle/>
        <a:p>
          <a:r>
            <a:rPr lang="en-US" b="1" dirty="0">
              <a:solidFill>
                <a:schemeClr val="bg1"/>
              </a:solidFill>
            </a:rPr>
            <a:t>Objective Cognitive Deficits / High QA</a:t>
          </a:r>
        </a:p>
      </dgm:t>
    </dgm:pt>
    <dgm:pt modelId="{A3EFC11D-DEF8-4506-8DF4-CEB2690AC9DE}" type="parTrans" cxnId="{CA3AF37D-C5F1-4CF3-9F32-F36FE40993F8}">
      <dgm:prSet/>
      <dgm:spPr/>
      <dgm:t>
        <a:bodyPr/>
        <a:lstStyle/>
        <a:p>
          <a:endParaRPr lang="en-US"/>
        </a:p>
      </dgm:t>
    </dgm:pt>
    <dgm:pt modelId="{BAE5D9F9-C9D3-4754-8553-1714D6D41F04}" type="sibTrans" cxnId="{CA3AF37D-C5F1-4CF3-9F32-F36FE40993F8}">
      <dgm:prSet/>
      <dgm:spPr/>
      <dgm:t>
        <a:bodyPr/>
        <a:lstStyle/>
        <a:p>
          <a:endParaRPr lang="en-US"/>
        </a:p>
      </dgm:t>
    </dgm:pt>
    <dgm:pt modelId="{E8995665-9C2D-49D3-B3CF-39C337C4C0D5}">
      <dgm:prSet phldrT="[Text]"/>
      <dgm:spPr/>
      <dgm:t>
        <a:bodyPr/>
        <a:lstStyle/>
        <a:p>
          <a:r>
            <a:rPr lang="en-US" dirty="0"/>
            <a:t>No PASC</a:t>
          </a:r>
        </a:p>
      </dgm:t>
    </dgm:pt>
    <dgm:pt modelId="{EC28891E-E9CC-4F59-AD0B-150B741912CE}" type="parTrans" cxnId="{DC96D4FA-1B13-4FC1-A0CD-9E8E9CF91DF7}">
      <dgm:prSet/>
      <dgm:spPr/>
      <dgm:t>
        <a:bodyPr/>
        <a:lstStyle/>
        <a:p>
          <a:endParaRPr lang="en-US"/>
        </a:p>
      </dgm:t>
    </dgm:pt>
    <dgm:pt modelId="{0ED489A4-2E9F-4DAA-A390-82197E10C138}" type="sibTrans" cxnId="{DC96D4FA-1B13-4FC1-A0CD-9E8E9CF91DF7}">
      <dgm:prSet/>
      <dgm:spPr/>
      <dgm:t>
        <a:bodyPr/>
        <a:lstStyle/>
        <a:p>
          <a:endParaRPr lang="en-US"/>
        </a:p>
      </dgm:t>
    </dgm:pt>
    <dgm:pt modelId="{6055CBE2-B998-463F-A18D-78CCF0FFCDE5}" type="pres">
      <dgm:prSet presAssocID="{652C4E0A-A99C-4A07-9610-895F6CFA2D5D}" presName="composite" presStyleCnt="0">
        <dgm:presLayoutVars>
          <dgm:chMax val="1"/>
          <dgm:dir/>
          <dgm:resizeHandles val="exact"/>
        </dgm:presLayoutVars>
      </dgm:prSet>
      <dgm:spPr/>
    </dgm:pt>
    <dgm:pt modelId="{C895D47F-48B9-4C63-9837-57E37FDF167D}" type="pres">
      <dgm:prSet presAssocID="{652C4E0A-A99C-4A07-9610-895F6CFA2D5D}" presName="radial" presStyleCnt="0">
        <dgm:presLayoutVars>
          <dgm:animLvl val="ctr"/>
        </dgm:presLayoutVars>
      </dgm:prSet>
      <dgm:spPr/>
    </dgm:pt>
    <dgm:pt modelId="{3231F900-A1E0-4E8C-A3A1-C3D5143CBC49}" type="pres">
      <dgm:prSet presAssocID="{1260DFDB-BA77-4F54-9EFE-8AA6B78DCE69}" presName="centerShape" presStyleLbl="vennNode1" presStyleIdx="0" presStyleCnt="4" custScaleX="126335" custScaleY="111701" custLinFactNeighborX="-49723" custLinFactNeighborY="-2216"/>
      <dgm:spPr/>
    </dgm:pt>
    <dgm:pt modelId="{C81FDFA2-06DF-47A3-ADBF-A257EBD1C31B}" type="pres">
      <dgm:prSet presAssocID="{ABA9693F-F18E-4F11-A673-BD0F64227E6B}" presName="node" presStyleLbl="vennNode1" presStyleIdx="1" presStyleCnt="4" custScaleX="156651" custScaleY="104113" custRadScaleRad="107690" custRadScaleInc="-90994">
        <dgm:presLayoutVars>
          <dgm:bulletEnabled val="1"/>
        </dgm:presLayoutVars>
      </dgm:prSet>
      <dgm:spPr/>
    </dgm:pt>
    <dgm:pt modelId="{E7E97943-BD94-4027-BD3B-BC48BDDCAB7D}" type="pres">
      <dgm:prSet presAssocID="{CE6FA3FC-CFFB-41A9-9463-14EB482B062C}" presName="node" presStyleLbl="vennNode1" presStyleIdx="2" presStyleCnt="4" custScaleX="201470" custScaleY="214710" custRadScaleRad="13367" custRadScaleInc="-35615">
        <dgm:presLayoutVars>
          <dgm:bulletEnabled val="1"/>
        </dgm:presLayoutVars>
      </dgm:prSet>
      <dgm:spPr/>
    </dgm:pt>
    <dgm:pt modelId="{9DF41CB4-7A20-4A67-9090-CA00418428B1}" type="pres">
      <dgm:prSet presAssocID="{E8995665-9C2D-49D3-B3CF-39C337C4C0D5}" presName="node" presStyleLbl="vennNode1" presStyleIdx="3" presStyleCnt="4" custScaleX="185875" custScaleY="213653" custRadScaleRad="126512" custRadScaleInc="-127519">
        <dgm:presLayoutVars>
          <dgm:bulletEnabled val="1"/>
        </dgm:presLayoutVars>
      </dgm:prSet>
      <dgm:spPr/>
    </dgm:pt>
  </dgm:ptLst>
  <dgm:cxnLst>
    <dgm:cxn modelId="{64D2E90A-A906-45C3-B6AA-F4B8EE6572DD}" srcId="{652C4E0A-A99C-4A07-9610-895F6CFA2D5D}" destId="{1260DFDB-BA77-4F54-9EFE-8AA6B78DCE69}" srcOrd="0" destOrd="0" parTransId="{B73AE4DD-C2B1-4A67-8600-A042DFEF6FAD}" sibTransId="{80C28097-BC7D-45CF-8E89-329D3BEEF0DD}"/>
    <dgm:cxn modelId="{330CF72D-5E59-44EE-9002-0779B635EDDA}" type="presOf" srcId="{CE6FA3FC-CFFB-41A9-9463-14EB482B062C}" destId="{E7E97943-BD94-4027-BD3B-BC48BDDCAB7D}" srcOrd="0" destOrd="0" presId="urn:microsoft.com/office/officeart/2005/8/layout/radial3"/>
    <dgm:cxn modelId="{69AD526A-C4DA-4AC7-82E7-A6C7ECB18807}" type="presOf" srcId="{652C4E0A-A99C-4A07-9610-895F6CFA2D5D}" destId="{6055CBE2-B998-463F-A18D-78CCF0FFCDE5}" srcOrd="0" destOrd="0" presId="urn:microsoft.com/office/officeart/2005/8/layout/radial3"/>
    <dgm:cxn modelId="{A304C76B-6D97-4026-ADD2-BA400127579C}" srcId="{1260DFDB-BA77-4F54-9EFE-8AA6B78DCE69}" destId="{ABA9693F-F18E-4F11-A673-BD0F64227E6B}" srcOrd="0" destOrd="0" parTransId="{08F06212-3518-4B85-8AA3-7F07EA480F0E}" sibTransId="{708AE42B-7F7A-42F1-809A-E37E18BF1220}"/>
    <dgm:cxn modelId="{3E68A76D-4FA3-4380-A3BE-2EA82E166EF5}" type="presOf" srcId="{ABA9693F-F18E-4F11-A673-BD0F64227E6B}" destId="{C81FDFA2-06DF-47A3-ADBF-A257EBD1C31B}" srcOrd="0" destOrd="0" presId="urn:microsoft.com/office/officeart/2005/8/layout/radial3"/>
    <dgm:cxn modelId="{CA3AF37D-C5F1-4CF3-9F32-F36FE40993F8}" srcId="{1260DFDB-BA77-4F54-9EFE-8AA6B78DCE69}" destId="{CE6FA3FC-CFFB-41A9-9463-14EB482B062C}" srcOrd="1" destOrd="0" parTransId="{A3EFC11D-DEF8-4506-8DF4-CEB2690AC9DE}" sibTransId="{BAE5D9F9-C9D3-4754-8553-1714D6D41F04}"/>
    <dgm:cxn modelId="{FBC9A086-9218-4FA8-BC33-AB7E69F2C8D6}" type="presOf" srcId="{1260DFDB-BA77-4F54-9EFE-8AA6B78DCE69}" destId="{3231F900-A1E0-4E8C-A3A1-C3D5143CBC49}" srcOrd="0" destOrd="0" presId="urn:microsoft.com/office/officeart/2005/8/layout/radial3"/>
    <dgm:cxn modelId="{B5BF0795-DC09-4E15-9C5F-3EA98F868270}" type="presOf" srcId="{E8995665-9C2D-49D3-B3CF-39C337C4C0D5}" destId="{9DF41CB4-7A20-4A67-9090-CA00418428B1}" srcOrd="0" destOrd="0" presId="urn:microsoft.com/office/officeart/2005/8/layout/radial3"/>
    <dgm:cxn modelId="{DC96D4FA-1B13-4FC1-A0CD-9E8E9CF91DF7}" srcId="{1260DFDB-BA77-4F54-9EFE-8AA6B78DCE69}" destId="{E8995665-9C2D-49D3-B3CF-39C337C4C0D5}" srcOrd="2" destOrd="0" parTransId="{EC28891E-E9CC-4F59-AD0B-150B741912CE}" sibTransId="{0ED489A4-2E9F-4DAA-A390-82197E10C138}"/>
    <dgm:cxn modelId="{2A6FF099-8A1B-4962-8114-30CC6315B6DD}" type="presParOf" srcId="{6055CBE2-B998-463F-A18D-78CCF0FFCDE5}" destId="{C895D47F-48B9-4C63-9837-57E37FDF167D}" srcOrd="0" destOrd="0" presId="urn:microsoft.com/office/officeart/2005/8/layout/radial3"/>
    <dgm:cxn modelId="{FCCB75B1-D30A-44FA-97F9-719AC67FA5BC}" type="presParOf" srcId="{C895D47F-48B9-4C63-9837-57E37FDF167D}" destId="{3231F900-A1E0-4E8C-A3A1-C3D5143CBC49}" srcOrd="0" destOrd="0" presId="urn:microsoft.com/office/officeart/2005/8/layout/radial3"/>
    <dgm:cxn modelId="{3D9CF4AC-24A9-4669-BD64-D066435B1461}" type="presParOf" srcId="{C895D47F-48B9-4C63-9837-57E37FDF167D}" destId="{C81FDFA2-06DF-47A3-ADBF-A257EBD1C31B}" srcOrd="1" destOrd="0" presId="urn:microsoft.com/office/officeart/2005/8/layout/radial3"/>
    <dgm:cxn modelId="{FC42CCBF-ADFB-4A7E-BF7D-991881F01804}" type="presParOf" srcId="{C895D47F-48B9-4C63-9837-57E37FDF167D}" destId="{E7E97943-BD94-4027-BD3B-BC48BDDCAB7D}" srcOrd="2" destOrd="0" presId="urn:microsoft.com/office/officeart/2005/8/layout/radial3"/>
    <dgm:cxn modelId="{78BE3F3D-0AF6-40B8-83E5-F89EB26A8A9D}" type="presParOf" srcId="{C895D47F-48B9-4C63-9837-57E37FDF167D}" destId="{9DF41CB4-7A20-4A67-9090-CA00418428B1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258B0A-6FD7-47FC-85CD-196ADB37319C}" type="doc">
      <dgm:prSet loTypeId="urn:microsoft.com/office/officeart/2005/8/layout/radial4" loCatId="relationship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7F2186D-E8E0-46D3-89E7-9F32A8125BF1}">
      <dgm:prSet phldrT="[Text]"/>
      <dgm:spPr>
        <a:gradFill rotWithShape="0">
          <a:gsLst>
            <a:gs pos="0">
              <a:srgbClr val="707272"/>
            </a:gs>
            <a:gs pos="100000">
              <a:srgbClr val="BC2E48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dirty="0"/>
            <a:t>Brain Fog</a:t>
          </a:r>
        </a:p>
      </dgm:t>
    </dgm:pt>
    <dgm:pt modelId="{F5D91051-298F-4626-8E9A-061A891FEB12}" type="parTrans" cxnId="{F2A0D04A-A558-47A4-AB9D-1271A0B6891A}">
      <dgm:prSet/>
      <dgm:spPr/>
      <dgm:t>
        <a:bodyPr/>
        <a:lstStyle/>
        <a:p>
          <a:endParaRPr lang="en-US"/>
        </a:p>
      </dgm:t>
    </dgm:pt>
    <dgm:pt modelId="{1DF136F7-38D8-4D51-9D73-E5703C285F91}" type="sibTrans" cxnId="{F2A0D04A-A558-47A4-AB9D-1271A0B6891A}">
      <dgm:prSet/>
      <dgm:spPr/>
      <dgm:t>
        <a:bodyPr/>
        <a:lstStyle/>
        <a:p>
          <a:endParaRPr lang="en-US"/>
        </a:p>
      </dgm:t>
    </dgm:pt>
    <dgm:pt modelId="{C220B93D-AFF6-4F8E-A2F6-B120974D8F81}">
      <dgm:prSet phldrT="[Text]"/>
      <dgm:spPr>
        <a:gradFill rotWithShape="0">
          <a:gsLst>
            <a:gs pos="0">
              <a:srgbClr val="BC2E48"/>
            </a:gs>
            <a:gs pos="100000">
              <a:srgbClr val="BC2E48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dirty="0"/>
            <a:t>Poor Sleep</a:t>
          </a:r>
        </a:p>
      </dgm:t>
    </dgm:pt>
    <dgm:pt modelId="{969ADA25-5FEA-4C07-9BC3-034ABCCFF04A}" type="parTrans" cxnId="{DB6FFC57-DDB7-4887-AA30-05A55C81C2D3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4A6DDB3F-FDB1-4F80-98DA-9DE6553559C1}" type="sibTrans" cxnId="{DB6FFC57-DDB7-4887-AA30-05A55C81C2D3}">
      <dgm:prSet/>
      <dgm:spPr/>
      <dgm:t>
        <a:bodyPr/>
        <a:lstStyle/>
        <a:p>
          <a:endParaRPr lang="en-US"/>
        </a:p>
      </dgm:t>
    </dgm:pt>
    <dgm:pt modelId="{B9636E3B-C660-44E3-9BA4-99738826A6D6}">
      <dgm:prSet phldrT="[Text]"/>
      <dgm:spPr>
        <a:gradFill rotWithShape="0">
          <a:gsLst>
            <a:gs pos="0">
              <a:srgbClr val="BC2E48"/>
            </a:gs>
            <a:gs pos="100000">
              <a:srgbClr val="BC2E48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dirty="0"/>
            <a:t>Fatigue</a:t>
          </a:r>
        </a:p>
      </dgm:t>
    </dgm:pt>
    <dgm:pt modelId="{906D527D-B39F-4D3A-B7CD-BCB0E0E44817}" type="parTrans" cxnId="{FC844577-160A-4396-A85C-40348AF84C5B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438BFE9E-2087-42BE-9D50-03497074D756}" type="sibTrans" cxnId="{FC844577-160A-4396-A85C-40348AF84C5B}">
      <dgm:prSet/>
      <dgm:spPr/>
      <dgm:t>
        <a:bodyPr/>
        <a:lstStyle/>
        <a:p>
          <a:endParaRPr lang="en-US"/>
        </a:p>
      </dgm:t>
    </dgm:pt>
    <dgm:pt modelId="{89743A36-B2A1-4337-B9E2-0E807A0A4C1C}">
      <dgm:prSet phldrT="[Text]"/>
      <dgm:spPr>
        <a:gradFill rotWithShape="0">
          <a:gsLst>
            <a:gs pos="0">
              <a:srgbClr val="BC2E48"/>
            </a:gs>
            <a:gs pos="100000">
              <a:srgbClr val="BC2E48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dirty="0"/>
            <a:t>Pain</a:t>
          </a:r>
        </a:p>
      </dgm:t>
    </dgm:pt>
    <dgm:pt modelId="{CD8214D9-772F-4A7E-A4EB-10922B1040FB}" type="parTrans" cxnId="{F9201607-B140-4F5E-89B4-8962087EBA11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52EAFE03-01B8-4CC9-9147-AD7D85DC1865}" type="sibTrans" cxnId="{F9201607-B140-4F5E-89B4-8962087EBA11}">
      <dgm:prSet/>
      <dgm:spPr/>
      <dgm:t>
        <a:bodyPr/>
        <a:lstStyle/>
        <a:p>
          <a:endParaRPr lang="en-US"/>
        </a:p>
      </dgm:t>
    </dgm:pt>
    <dgm:pt modelId="{D818BEB1-297D-4296-B222-F0DF1FE35747}">
      <dgm:prSet/>
      <dgm:spPr>
        <a:gradFill rotWithShape="0">
          <a:gsLst>
            <a:gs pos="0">
              <a:srgbClr val="BC2E48"/>
            </a:gs>
            <a:gs pos="100000">
              <a:srgbClr val="BC2E48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dirty="0"/>
            <a:t>Neuro-inflammation</a:t>
          </a:r>
        </a:p>
      </dgm:t>
    </dgm:pt>
    <dgm:pt modelId="{FF825567-3ADE-4088-AEDF-FBDB98563363}" type="parTrans" cxnId="{7F4D29DC-85C5-407A-A43E-31D93F320B6A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0BA7D7CA-D30F-4443-9995-11B4FC2BAA5E}" type="sibTrans" cxnId="{7F4D29DC-85C5-407A-A43E-31D93F320B6A}">
      <dgm:prSet/>
      <dgm:spPr/>
      <dgm:t>
        <a:bodyPr/>
        <a:lstStyle/>
        <a:p>
          <a:endParaRPr lang="en-US"/>
        </a:p>
      </dgm:t>
    </dgm:pt>
    <dgm:pt modelId="{BFF5B2AC-E959-4706-AA03-77B2A95DDE04}">
      <dgm:prSet/>
      <dgm:spPr>
        <a:gradFill rotWithShape="0">
          <a:gsLst>
            <a:gs pos="0">
              <a:srgbClr val="BC2E48"/>
            </a:gs>
            <a:gs pos="100000">
              <a:srgbClr val="BC2E48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dirty="0"/>
            <a:t>Cognitive deficits</a:t>
          </a:r>
        </a:p>
      </dgm:t>
    </dgm:pt>
    <dgm:pt modelId="{11708A3D-A0EE-4D45-AC5B-F8BD27A94499}" type="parTrans" cxnId="{C7113491-CB71-4575-A784-FE5B7C8988AF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E554EC48-17F2-439D-A683-2EF96B4B18E8}" type="sibTrans" cxnId="{C7113491-CB71-4575-A784-FE5B7C8988AF}">
      <dgm:prSet/>
      <dgm:spPr/>
      <dgm:t>
        <a:bodyPr/>
        <a:lstStyle/>
        <a:p>
          <a:endParaRPr lang="en-US"/>
        </a:p>
      </dgm:t>
    </dgm:pt>
    <dgm:pt modelId="{2A94CD93-C35F-4A2F-A3C9-55DFF00DA812}">
      <dgm:prSet/>
      <dgm:spPr>
        <a:gradFill rotWithShape="0">
          <a:gsLst>
            <a:gs pos="0">
              <a:srgbClr val="BC2E48"/>
            </a:gs>
            <a:gs pos="100000">
              <a:srgbClr val="BC2E48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 dirty="0"/>
            <a:t>Cognitive overexertion</a:t>
          </a:r>
        </a:p>
      </dgm:t>
    </dgm:pt>
    <dgm:pt modelId="{CFD6ED45-9F11-4A35-ACA1-E407AC61319C}" type="parTrans" cxnId="{2D53351B-E874-4550-81F4-FA978E00A8B6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47D1BD67-C596-435A-B850-E9FC2807274D}" type="sibTrans" cxnId="{2D53351B-E874-4550-81F4-FA978E00A8B6}">
      <dgm:prSet/>
      <dgm:spPr/>
      <dgm:t>
        <a:bodyPr/>
        <a:lstStyle/>
        <a:p>
          <a:endParaRPr lang="en-US"/>
        </a:p>
      </dgm:t>
    </dgm:pt>
    <dgm:pt modelId="{48A5AE64-1223-47D2-B264-8E2E4413833B}">
      <dgm:prSet/>
      <dgm:spPr>
        <a:gradFill rotWithShape="0">
          <a:gsLst>
            <a:gs pos="0">
              <a:srgbClr val="BC2E48"/>
            </a:gs>
            <a:gs pos="100000">
              <a:srgbClr val="BC2E48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</a:gradFill>
      </dgm:spPr>
      <dgm:t>
        <a:bodyPr/>
        <a:lstStyle/>
        <a:p>
          <a:r>
            <a:rPr lang="en-US"/>
            <a:t>Depression and anxiety</a:t>
          </a:r>
          <a:endParaRPr lang="en-US" dirty="0"/>
        </a:p>
      </dgm:t>
    </dgm:pt>
    <dgm:pt modelId="{A3D19B45-D8CE-4772-8167-95378778FD77}" type="parTrans" cxnId="{7355CDB6-AF68-421D-9197-62B639A1D6FB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011FDC37-743E-4F8A-8CAE-D19E311C2CCB}" type="sibTrans" cxnId="{7355CDB6-AF68-421D-9197-62B639A1D6FB}">
      <dgm:prSet/>
      <dgm:spPr/>
      <dgm:t>
        <a:bodyPr/>
        <a:lstStyle/>
        <a:p>
          <a:endParaRPr lang="en-US"/>
        </a:p>
      </dgm:t>
    </dgm:pt>
    <dgm:pt modelId="{12731101-01C6-4B19-ACFF-83CB46B22486}" type="pres">
      <dgm:prSet presAssocID="{E4258B0A-6FD7-47FC-85CD-196ADB37319C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868CFD8-18A3-486D-9CD7-AE0F34E012AB}" type="pres">
      <dgm:prSet presAssocID="{C7F2186D-E8E0-46D3-89E7-9F32A8125BF1}" presName="centerShape" presStyleLbl="node0" presStyleIdx="0" presStyleCnt="1"/>
      <dgm:spPr/>
    </dgm:pt>
    <dgm:pt modelId="{B1C42A66-403F-44C5-862E-E05FED46BC37}" type="pres">
      <dgm:prSet presAssocID="{969ADA25-5FEA-4C07-9BC3-034ABCCFF04A}" presName="parTrans" presStyleLbl="bgSibTrans2D1" presStyleIdx="0" presStyleCnt="7"/>
      <dgm:spPr/>
    </dgm:pt>
    <dgm:pt modelId="{D0227CC9-2D8F-4BFF-AA69-0B1C94DDE124}" type="pres">
      <dgm:prSet presAssocID="{C220B93D-AFF6-4F8E-A2F6-B120974D8F81}" presName="node" presStyleLbl="node1" presStyleIdx="0" presStyleCnt="7">
        <dgm:presLayoutVars>
          <dgm:bulletEnabled val="1"/>
        </dgm:presLayoutVars>
      </dgm:prSet>
      <dgm:spPr/>
    </dgm:pt>
    <dgm:pt modelId="{5516957D-D3E0-4298-9486-20C8F8EF5A3C}" type="pres">
      <dgm:prSet presAssocID="{906D527D-B39F-4D3A-B7CD-BCB0E0E44817}" presName="parTrans" presStyleLbl="bgSibTrans2D1" presStyleIdx="1" presStyleCnt="7"/>
      <dgm:spPr/>
    </dgm:pt>
    <dgm:pt modelId="{1A09C05E-24AC-4A0C-AF5E-A9504D73E6EF}" type="pres">
      <dgm:prSet presAssocID="{B9636E3B-C660-44E3-9BA4-99738826A6D6}" presName="node" presStyleLbl="node1" presStyleIdx="1" presStyleCnt="7">
        <dgm:presLayoutVars>
          <dgm:bulletEnabled val="1"/>
        </dgm:presLayoutVars>
      </dgm:prSet>
      <dgm:spPr/>
    </dgm:pt>
    <dgm:pt modelId="{2CF3D9E4-780D-4C30-B840-CF2673EAC068}" type="pres">
      <dgm:prSet presAssocID="{CD8214D9-772F-4A7E-A4EB-10922B1040FB}" presName="parTrans" presStyleLbl="bgSibTrans2D1" presStyleIdx="2" presStyleCnt="7"/>
      <dgm:spPr/>
    </dgm:pt>
    <dgm:pt modelId="{A0B7F135-23C7-4837-AFF5-0F37011656CA}" type="pres">
      <dgm:prSet presAssocID="{89743A36-B2A1-4337-B9E2-0E807A0A4C1C}" presName="node" presStyleLbl="node1" presStyleIdx="2" presStyleCnt="7">
        <dgm:presLayoutVars>
          <dgm:bulletEnabled val="1"/>
        </dgm:presLayoutVars>
      </dgm:prSet>
      <dgm:spPr/>
    </dgm:pt>
    <dgm:pt modelId="{CA6EF6A1-4457-4BA0-B99B-B763B701BFD3}" type="pres">
      <dgm:prSet presAssocID="{A3D19B45-D8CE-4772-8167-95378778FD77}" presName="parTrans" presStyleLbl="bgSibTrans2D1" presStyleIdx="3" presStyleCnt="7"/>
      <dgm:spPr/>
    </dgm:pt>
    <dgm:pt modelId="{59FF7FDD-7620-4DCB-A8F6-097596B6C300}" type="pres">
      <dgm:prSet presAssocID="{48A5AE64-1223-47D2-B264-8E2E4413833B}" presName="node" presStyleLbl="node1" presStyleIdx="3" presStyleCnt="7">
        <dgm:presLayoutVars>
          <dgm:bulletEnabled val="1"/>
        </dgm:presLayoutVars>
      </dgm:prSet>
      <dgm:spPr/>
    </dgm:pt>
    <dgm:pt modelId="{2BFD9FF0-7006-47F7-AE4D-BA6DC092CC98}" type="pres">
      <dgm:prSet presAssocID="{CFD6ED45-9F11-4A35-ACA1-E407AC61319C}" presName="parTrans" presStyleLbl="bgSibTrans2D1" presStyleIdx="4" presStyleCnt="7"/>
      <dgm:spPr/>
    </dgm:pt>
    <dgm:pt modelId="{3A979479-466F-42A9-A9F4-EB287D2E2657}" type="pres">
      <dgm:prSet presAssocID="{2A94CD93-C35F-4A2F-A3C9-55DFF00DA812}" presName="node" presStyleLbl="node1" presStyleIdx="4" presStyleCnt="7">
        <dgm:presLayoutVars>
          <dgm:bulletEnabled val="1"/>
        </dgm:presLayoutVars>
      </dgm:prSet>
      <dgm:spPr/>
    </dgm:pt>
    <dgm:pt modelId="{45B3C7A9-D28B-4761-B987-9C861D8CBA64}" type="pres">
      <dgm:prSet presAssocID="{FF825567-3ADE-4088-AEDF-FBDB98563363}" presName="parTrans" presStyleLbl="bgSibTrans2D1" presStyleIdx="5" presStyleCnt="7"/>
      <dgm:spPr/>
    </dgm:pt>
    <dgm:pt modelId="{C445878F-0205-48B2-BEF6-7C9D142D8547}" type="pres">
      <dgm:prSet presAssocID="{D818BEB1-297D-4296-B222-F0DF1FE35747}" presName="node" presStyleLbl="node1" presStyleIdx="5" presStyleCnt="7">
        <dgm:presLayoutVars>
          <dgm:bulletEnabled val="1"/>
        </dgm:presLayoutVars>
      </dgm:prSet>
      <dgm:spPr/>
    </dgm:pt>
    <dgm:pt modelId="{197BEDD4-3875-4EB0-B834-9140633BDA1C}" type="pres">
      <dgm:prSet presAssocID="{11708A3D-A0EE-4D45-AC5B-F8BD27A94499}" presName="parTrans" presStyleLbl="bgSibTrans2D1" presStyleIdx="6" presStyleCnt="7"/>
      <dgm:spPr/>
    </dgm:pt>
    <dgm:pt modelId="{90FD7327-23C7-425C-AE3F-8B7174B32B78}" type="pres">
      <dgm:prSet presAssocID="{BFF5B2AC-E959-4706-AA03-77B2A95DDE04}" presName="node" presStyleLbl="node1" presStyleIdx="6" presStyleCnt="7">
        <dgm:presLayoutVars>
          <dgm:bulletEnabled val="1"/>
        </dgm:presLayoutVars>
      </dgm:prSet>
      <dgm:spPr/>
    </dgm:pt>
  </dgm:ptLst>
  <dgm:cxnLst>
    <dgm:cxn modelId="{F9201607-B140-4F5E-89B4-8962087EBA11}" srcId="{C7F2186D-E8E0-46D3-89E7-9F32A8125BF1}" destId="{89743A36-B2A1-4337-B9E2-0E807A0A4C1C}" srcOrd="2" destOrd="0" parTransId="{CD8214D9-772F-4A7E-A4EB-10922B1040FB}" sibTransId="{52EAFE03-01B8-4CC9-9147-AD7D85DC1865}"/>
    <dgm:cxn modelId="{4E2DDE19-CE9B-49C5-9D56-A0484E01D268}" type="presOf" srcId="{D818BEB1-297D-4296-B222-F0DF1FE35747}" destId="{C445878F-0205-48B2-BEF6-7C9D142D8547}" srcOrd="0" destOrd="0" presId="urn:microsoft.com/office/officeart/2005/8/layout/radial4"/>
    <dgm:cxn modelId="{2D53351B-E874-4550-81F4-FA978E00A8B6}" srcId="{C7F2186D-E8E0-46D3-89E7-9F32A8125BF1}" destId="{2A94CD93-C35F-4A2F-A3C9-55DFF00DA812}" srcOrd="4" destOrd="0" parTransId="{CFD6ED45-9F11-4A35-ACA1-E407AC61319C}" sibTransId="{47D1BD67-C596-435A-B850-E9FC2807274D}"/>
    <dgm:cxn modelId="{1D212C1F-1DF7-4C35-ACEE-C5F647ECAD02}" type="presOf" srcId="{E4258B0A-6FD7-47FC-85CD-196ADB37319C}" destId="{12731101-01C6-4B19-ACFF-83CB46B22486}" srcOrd="0" destOrd="0" presId="urn:microsoft.com/office/officeart/2005/8/layout/radial4"/>
    <dgm:cxn modelId="{3A65A01F-4BA2-4064-A160-81751C080970}" type="presOf" srcId="{A3D19B45-D8CE-4772-8167-95378778FD77}" destId="{CA6EF6A1-4457-4BA0-B99B-B763B701BFD3}" srcOrd="0" destOrd="0" presId="urn:microsoft.com/office/officeart/2005/8/layout/radial4"/>
    <dgm:cxn modelId="{EF7B943F-AFFA-4620-AA3C-D0BD5B45B5FB}" type="presOf" srcId="{FF825567-3ADE-4088-AEDF-FBDB98563363}" destId="{45B3C7A9-D28B-4761-B987-9C861D8CBA64}" srcOrd="0" destOrd="0" presId="urn:microsoft.com/office/officeart/2005/8/layout/radial4"/>
    <dgm:cxn modelId="{F2A0D04A-A558-47A4-AB9D-1271A0B6891A}" srcId="{E4258B0A-6FD7-47FC-85CD-196ADB37319C}" destId="{C7F2186D-E8E0-46D3-89E7-9F32A8125BF1}" srcOrd="0" destOrd="0" parTransId="{F5D91051-298F-4626-8E9A-061A891FEB12}" sibTransId="{1DF136F7-38D8-4D51-9D73-E5703C285F91}"/>
    <dgm:cxn modelId="{FC844577-160A-4396-A85C-40348AF84C5B}" srcId="{C7F2186D-E8E0-46D3-89E7-9F32A8125BF1}" destId="{B9636E3B-C660-44E3-9BA4-99738826A6D6}" srcOrd="1" destOrd="0" parTransId="{906D527D-B39F-4D3A-B7CD-BCB0E0E44817}" sibTransId="{438BFE9E-2087-42BE-9D50-03497074D756}"/>
    <dgm:cxn modelId="{DB6FFC57-DDB7-4887-AA30-05A55C81C2D3}" srcId="{C7F2186D-E8E0-46D3-89E7-9F32A8125BF1}" destId="{C220B93D-AFF6-4F8E-A2F6-B120974D8F81}" srcOrd="0" destOrd="0" parTransId="{969ADA25-5FEA-4C07-9BC3-034ABCCFF04A}" sibTransId="{4A6DDB3F-FDB1-4F80-98DA-9DE6553559C1}"/>
    <dgm:cxn modelId="{1AB36B59-4B29-45B2-B20E-8A5D0D268EC9}" type="presOf" srcId="{BFF5B2AC-E959-4706-AA03-77B2A95DDE04}" destId="{90FD7327-23C7-425C-AE3F-8B7174B32B78}" srcOrd="0" destOrd="0" presId="urn:microsoft.com/office/officeart/2005/8/layout/radial4"/>
    <dgm:cxn modelId="{7175F38F-A404-4281-981B-7EF299D80F01}" type="presOf" srcId="{906D527D-B39F-4D3A-B7CD-BCB0E0E44817}" destId="{5516957D-D3E0-4298-9486-20C8F8EF5A3C}" srcOrd="0" destOrd="0" presId="urn:microsoft.com/office/officeart/2005/8/layout/radial4"/>
    <dgm:cxn modelId="{C7113491-CB71-4575-A784-FE5B7C8988AF}" srcId="{C7F2186D-E8E0-46D3-89E7-9F32A8125BF1}" destId="{BFF5B2AC-E959-4706-AA03-77B2A95DDE04}" srcOrd="6" destOrd="0" parTransId="{11708A3D-A0EE-4D45-AC5B-F8BD27A94499}" sibTransId="{E554EC48-17F2-439D-A683-2EF96B4B18E8}"/>
    <dgm:cxn modelId="{73684092-3BCE-49CF-ADE1-A6E6B143737E}" type="presOf" srcId="{CD8214D9-772F-4A7E-A4EB-10922B1040FB}" destId="{2CF3D9E4-780D-4C30-B840-CF2673EAC068}" srcOrd="0" destOrd="0" presId="urn:microsoft.com/office/officeart/2005/8/layout/radial4"/>
    <dgm:cxn modelId="{BC06609E-7531-441A-8AB1-2CC04BA5E26D}" type="presOf" srcId="{B9636E3B-C660-44E3-9BA4-99738826A6D6}" destId="{1A09C05E-24AC-4A0C-AF5E-A9504D73E6EF}" srcOrd="0" destOrd="0" presId="urn:microsoft.com/office/officeart/2005/8/layout/radial4"/>
    <dgm:cxn modelId="{F6E95BA8-F24C-4C2A-B11D-6CC7BE789C17}" type="presOf" srcId="{C7F2186D-E8E0-46D3-89E7-9F32A8125BF1}" destId="{8868CFD8-18A3-486D-9CD7-AE0F34E012AB}" srcOrd="0" destOrd="0" presId="urn:microsoft.com/office/officeart/2005/8/layout/radial4"/>
    <dgm:cxn modelId="{9062AEAC-8BDF-4C7F-9451-D07FA2CF0AD4}" type="presOf" srcId="{11708A3D-A0EE-4D45-AC5B-F8BD27A94499}" destId="{197BEDD4-3875-4EB0-B834-9140633BDA1C}" srcOrd="0" destOrd="0" presId="urn:microsoft.com/office/officeart/2005/8/layout/radial4"/>
    <dgm:cxn modelId="{7661C9B5-F9B5-4801-AA57-A62E94035D47}" type="presOf" srcId="{2A94CD93-C35F-4A2F-A3C9-55DFF00DA812}" destId="{3A979479-466F-42A9-A9F4-EB287D2E2657}" srcOrd="0" destOrd="0" presId="urn:microsoft.com/office/officeart/2005/8/layout/radial4"/>
    <dgm:cxn modelId="{7355CDB6-AF68-421D-9197-62B639A1D6FB}" srcId="{C7F2186D-E8E0-46D3-89E7-9F32A8125BF1}" destId="{48A5AE64-1223-47D2-B264-8E2E4413833B}" srcOrd="3" destOrd="0" parTransId="{A3D19B45-D8CE-4772-8167-95378778FD77}" sibTransId="{011FDC37-743E-4F8A-8CAE-D19E311C2CCB}"/>
    <dgm:cxn modelId="{DA9B5CBD-4721-4ACA-9010-C8EEB09877B2}" type="presOf" srcId="{89743A36-B2A1-4337-B9E2-0E807A0A4C1C}" destId="{A0B7F135-23C7-4837-AFF5-0F37011656CA}" srcOrd="0" destOrd="0" presId="urn:microsoft.com/office/officeart/2005/8/layout/radial4"/>
    <dgm:cxn modelId="{3338E0C0-AD36-4C36-B07D-0841B1B0BE3F}" type="presOf" srcId="{CFD6ED45-9F11-4A35-ACA1-E407AC61319C}" destId="{2BFD9FF0-7006-47F7-AE4D-BA6DC092CC98}" srcOrd="0" destOrd="0" presId="urn:microsoft.com/office/officeart/2005/8/layout/radial4"/>
    <dgm:cxn modelId="{02983DDB-0BF7-4ACD-BED1-AECA70468941}" type="presOf" srcId="{969ADA25-5FEA-4C07-9BC3-034ABCCFF04A}" destId="{B1C42A66-403F-44C5-862E-E05FED46BC37}" srcOrd="0" destOrd="0" presId="urn:microsoft.com/office/officeart/2005/8/layout/radial4"/>
    <dgm:cxn modelId="{7F4D29DC-85C5-407A-A43E-31D93F320B6A}" srcId="{C7F2186D-E8E0-46D3-89E7-9F32A8125BF1}" destId="{D818BEB1-297D-4296-B222-F0DF1FE35747}" srcOrd="5" destOrd="0" parTransId="{FF825567-3ADE-4088-AEDF-FBDB98563363}" sibTransId="{0BA7D7CA-D30F-4443-9995-11B4FC2BAA5E}"/>
    <dgm:cxn modelId="{41AFC3DF-6659-4374-8BD3-0B736F7071E8}" type="presOf" srcId="{C220B93D-AFF6-4F8E-A2F6-B120974D8F81}" destId="{D0227CC9-2D8F-4BFF-AA69-0B1C94DDE124}" srcOrd="0" destOrd="0" presId="urn:microsoft.com/office/officeart/2005/8/layout/radial4"/>
    <dgm:cxn modelId="{A56BB7E4-AB26-4CA0-86B2-73DBDC052BE9}" type="presOf" srcId="{48A5AE64-1223-47D2-B264-8E2E4413833B}" destId="{59FF7FDD-7620-4DCB-A8F6-097596B6C300}" srcOrd="0" destOrd="0" presId="urn:microsoft.com/office/officeart/2005/8/layout/radial4"/>
    <dgm:cxn modelId="{0285D674-C86D-435C-BC44-37BE58C1CC4F}" type="presParOf" srcId="{12731101-01C6-4B19-ACFF-83CB46B22486}" destId="{8868CFD8-18A3-486D-9CD7-AE0F34E012AB}" srcOrd="0" destOrd="0" presId="urn:microsoft.com/office/officeart/2005/8/layout/radial4"/>
    <dgm:cxn modelId="{3CACA07E-1B68-4391-BECD-D7D5BEEA298E}" type="presParOf" srcId="{12731101-01C6-4B19-ACFF-83CB46B22486}" destId="{B1C42A66-403F-44C5-862E-E05FED46BC37}" srcOrd="1" destOrd="0" presId="urn:microsoft.com/office/officeart/2005/8/layout/radial4"/>
    <dgm:cxn modelId="{CC67F961-8BD5-4970-B347-BD87B3E4C4A2}" type="presParOf" srcId="{12731101-01C6-4B19-ACFF-83CB46B22486}" destId="{D0227CC9-2D8F-4BFF-AA69-0B1C94DDE124}" srcOrd="2" destOrd="0" presId="urn:microsoft.com/office/officeart/2005/8/layout/radial4"/>
    <dgm:cxn modelId="{836378DE-D4BF-41A3-9CF0-29D00A9886EF}" type="presParOf" srcId="{12731101-01C6-4B19-ACFF-83CB46B22486}" destId="{5516957D-D3E0-4298-9486-20C8F8EF5A3C}" srcOrd="3" destOrd="0" presId="urn:microsoft.com/office/officeart/2005/8/layout/radial4"/>
    <dgm:cxn modelId="{AD66D6A0-3999-4B4A-9A7E-56D3599AEE23}" type="presParOf" srcId="{12731101-01C6-4B19-ACFF-83CB46B22486}" destId="{1A09C05E-24AC-4A0C-AF5E-A9504D73E6EF}" srcOrd="4" destOrd="0" presId="urn:microsoft.com/office/officeart/2005/8/layout/radial4"/>
    <dgm:cxn modelId="{C8AF0084-AE54-49C5-95AA-0FF8840C7F4C}" type="presParOf" srcId="{12731101-01C6-4B19-ACFF-83CB46B22486}" destId="{2CF3D9E4-780D-4C30-B840-CF2673EAC068}" srcOrd="5" destOrd="0" presId="urn:microsoft.com/office/officeart/2005/8/layout/radial4"/>
    <dgm:cxn modelId="{B724DE8B-7157-4CA9-AFF6-75AF1CB30A07}" type="presParOf" srcId="{12731101-01C6-4B19-ACFF-83CB46B22486}" destId="{A0B7F135-23C7-4837-AFF5-0F37011656CA}" srcOrd="6" destOrd="0" presId="urn:microsoft.com/office/officeart/2005/8/layout/radial4"/>
    <dgm:cxn modelId="{41E8EF38-7775-45D2-B207-6E9882D834B3}" type="presParOf" srcId="{12731101-01C6-4B19-ACFF-83CB46B22486}" destId="{CA6EF6A1-4457-4BA0-B99B-B763B701BFD3}" srcOrd="7" destOrd="0" presId="urn:microsoft.com/office/officeart/2005/8/layout/radial4"/>
    <dgm:cxn modelId="{740F9488-AB6B-4AD9-BADB-D871EED75937}" type="presParOf" srcId="{12731101-01C6-4B19-ACFF-83CB46B22486}" destId="{59FF7FDD-7620-4DCB-A8F6-097596B6C300}" srcOrd="8" destOrd="0" presId="urn:microsoft.com/office/officeart/2005/8/layout/radial4"/>
    <dgm:cxn modelId="{C951285C-29E2-4DE4-9B8F-A1F33C50D258}" type="presParOf" srcId="{12731101-01C6-4B19-ACFF-83CB46B22486}" destId="{2BFD9FF0-7006-47F7-AE4D-BA6DC092CC98}" srcOrd="9" destOrd="0" presId="urn:microsoft.com/office/officeart/2005/8/layout/radial4"/>
    <dgm:cxn modelId="{F88A9F42-73D5-4ADF-A975-9C0117D1F6CB}" type="presParOf" srcId="{12731101-01C6-4B19-ACFF-83CB46B22486}" destId="{3A979479-466F-42A9-A9F4-EB287D2E2657}" srcOrd="10" destOrd="0" presId="urn:microsoft.com/office/officeart/2005/8/layout/radial4"/>
    <dgm:cxn modelId="{63223F9E-086D-4B45-84E8-A01CEA48F5A1}" type="presParOf" srcId="{12731101-01C6-4B19-ACFF-83CB46B22486}" destId="{45B3C7A9-D28B-4761-B987-9C861D8CBA64}" srcOrd="11" destOrd="0" presId="urn:microsoft.com/office/officeart/2005/8/layout/radial4"/>
    <dgm:cxn modelId="{71F6337C-5591-4713-961F-188C33CF3D95}" type="presParOf" srcId="{12731101-01C6-4B19-ACFF-83CB46B22486}" destId="{C445878F-0205-48B2-BEF6-7C9D142D8547}" srcOrd="12" destOrd="0" presId="urn:microsoft.com/office/officeart/2005/8/layout/radial4"/>
    <dgm:cxn modelId="{0530C06F-DE31-4291-B9FC-EE98F5CDB750}" type="presParOf" srcId="{12731101-01C6-4B19-ACFF-83CB46B22486}" destId="{197BEDD4-3875-4EB0-B834-9140633BDA1C}" srcOrd="13" destOrd="0" presId="urn:microsoft.com/office/officeart/2005/8/layout/radial4"/>
    <dgm:cxn modelId="{0139459B-0EC6-4877-B3F8-E11F2946D127}" type="presParOf" srcId="{12731101-01C6-4B19-ACFF-83CB46B22486}" destId="{90FD7327-23C7-425C-AE3F-8B7174B32B78}" srcOrd="14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31F900-A1E0-4E8C-A3A1-C3D5143CBC49}">
      <dsp:nvSpPr>
        <dsp:cNvPr id="0" name=""/>
        <dsp:cNvSpPr/>
      </dsp:nvSpPr>
      <dsp:spPr>
        <a:xfrm>
          <a:off x="0" y="543504"/>
          <a:ext cx="2735021" cy="2418210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82550" tIns="82550" rIns="82550" bIns="825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PASC</a:t>
          </a:r>
        </a:p>
      </dsp:txBody>
      <dsp:txXfrm>
        <a:off x="400535" y="897643"/>
        <a:ext cx="1933951" cy="1709932"/>
      </dsp:txXfrm>
    </dsp:sp>
    <dsp:sp modelId="{C81FDFA2-06DF-47A3-ADBF-A257EBD1C31B}">
      <dsp:nvSpPr>
        <dsp:cNvPr id="0" name=""/>
        <dsp:cNvSpPr/>
      </dsp:nvSpPr>
      <dsp:spPr>
        <a:xfrm>
          <a:off x="420693" y="1750186"/>
          <a:ext cx="1695665" cy="112696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Brain Fog</a:t>
          </a:r>
        </a:p>
      </dsp:txBody>
      <dsp:txXfrm>
        <a:off x="669017" y="1915227"/>
        <a:ext cx="1199017" cy="796887"/>
      </dsp:txXfrm>
    </dsp:sp>
    <dsp:sp modelId="{E7E97943-BD94-4027-BD3B-BC48BDDCAB7D}">
      <dsp:nvSpPr>
        <dsp:cNvPr id="0" name=""/>
        <dsp:cNvSpPr/>
      </dsp:nvSpPr>
      <dsp:spPr>
        <a:xfrm>
          <a:off x="1794230" y="611458"/>
          <a:ext cx="2180808" cy="2324124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solidFill>
                <a:schemeClr val="bg1"/>
              </a:solidFill>
            </a:rPr>
            <a:t>Objective Cognitive Deficits / High QA</a:t>
          </a:r>
        </a:p>
      </dsp:txBody>
      <dsp:txXfrm>
        <a:off x="2113602" y="951818"/>
        <a:ext cx="1542064" cy="1643404"/>
      </dsp:txXfrm>
    </dsp:sp>
    <dsp:sp modelId="{9DF41CB4-7A20-4A67-9090-CA00418428B1}">
      <dsp:nvSpPr>
        <dsp:cNvPr id="0" name=""/>
        <dsp:cNvSpPr/>
      </dsp:nvSpPr>
      <dsp:spPr>
        <a:xfrm>
          <a:off x="3474399" y="564727"/>
          <a:ext cx="2012000" cy="23126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No PASC</a:t>
          </a:r>
        </a:p>
      </dsp:txBody>
      <dsp:txXfrm>
        <a:off x="3769050" y="903412"/>
        <a:ext cx="1422698" cy="16353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68CFD8-18A3-486D-9CD7-AE0F34E012AB}">
      <dsp:nvSpPr>
        <dsp:cNvPr id="0" name=""/>
        <dsp:cNvSpPr/>
      </dsp:nvSpPr>
      <dsp:spPr>
        <a:xfrm>
          <a:off x="3633807" y="3508494"/>
          <a:ext cx="2394859" cy="2394859"/>
        </a:xfrm>
        <a:prstGeom prst="ellipse">
          <a:avLst/>
        </a:prstGeom>
        <a:gradFill rotWithShape="0">
          <a:gsLst>
            <a:gs pos="0">
              <a:srgbClr val="707272"/>
            </a:gs>
            <a:gs pos="100000">
              <a:srgbClr val="BC2E48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800" kern="1200" dirty="0"/>
            <a:t>Brain Fog</a:t>
          </a:r>
        </a:p>
      </dsp:txBody>
      <dsp:txXfrm>
        <a:off x="3984526" y="3859213"/>
        <a:ext cx="1693421" cy="1693421"/>
      </dsp:txXfrm>
    </dsp:sp>
    <dsp:sp modelId="{B1C42A66-403F-44C5-862E-E05FED46BC37}">
      <dsp:nvSpPr>
        <dsp:cNvPr id="0" name=""/>
        <dsp:cNvSpPr/>
      </dsp:nvSpPr>
      <dsp:spPr>
        <a:xfrm rot="10800000">
          <a:off x="840832" y="4364656"/>
          <a:ext cx="2639360" cy="68253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227CC9-2D8F-4BFF-AA69-0B1C94DDE124}">
      <dsp:nvSpPr>
        <dsp:cNvPr id="0" name=""/>
        <dsp:cNvSpPr/>
      </dsp:nvSpPr>
      <dsp:spPr>
        <a:xfrm>
          <a:off x="2632" y="4035363"/>
          <a:ext cx="1676401" cy="134112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BC2E48"/>
            </a:gs>
            <a:gs pos="100000">
              <a:srgbClr val="BC2E48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Poor Sleep</a:t>
          </a:r>
        </a:p>
      </dsp:txBody>
      <dsp:txXfrm>
        <a:off x="41912" y="4074643"/>
        <a:ext cx="1597841" cy="1262561"/>
      </dsp:txXfrm>
    </dsp:sp>
    <dsp:sp modelId="{5516957D-D3E0-4298-9486-20C8F8EF5A3C}">
      <dsp:nvSpPr>
        <dsp:cNvPr id="0" name=""/>
        <dsp:cNvSpPr/>
      </dsp:nvSpPr>
      <dsp:spPr>
        <a:xfrm rot="12600000">
          <a:off x="1198641" y="3029294"/>
          <a:ext cx="2639360" cy="68253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A09C05E-24AC-4A0C-AF5E-A9504D73E6EF}">
      <dsp:nvSpPr>
        <dsp:cNvPr id="0" name=""/>
        <dsp:cNvSpPr/>
      </dsp:nvSpPr>
      <dsp:spPr>
        <a:xfrm>
          <a:off x="537244" y="2040161"/>
          <a:ext cx="1676401" cy="134112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BC2E48"/>
            </a:gs>
            <a:gs pos="100000">
              <a:srgbClr val="BC2E48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Fatigue</a:t>
          </a:r>
        </a:p>
      </dsp:txBody>
      <dsp:txXfrm>
        <a:off x="576524" y="2079441"/>
        <a:ext cx="1597841" cy="1262561"/>
      </dsp:txXfrm>
    </dsp:sp>
    <dsp:sp modelId="{2CF3D9E4-780D-4C30-B840-CF2673EAC068}">
      <dsp:nvSpPr>
        <dsp:cNvPr id="0" name=""/>
        <dsp:cNvSpPr/>
      </dsp:nvSpPr>
      <dsp:spPr>
        <a:xfrm rot="14400000">
          <a:off x="2176194" y="2051742"/>
          <a:ext cx="2639360" cy="68253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0B7F135-23C7-4837-AFF5-0F37011656CA}">
      <dsp:nvSpPr>
        <dsp:cNvPr id="0" name=""/>
        <dsp:cNvSpPr/>
      </dsp:nvSpPr>
      <dsp:spPr>
        <a:xfrm>
          <a:off x="1997834" y="579572"/>
          <a:ext cx="1676401" cy="134112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BC2E48"/>
            </a:gs>
            <a:gs pos="100000">
              <a:srgbClr val="BC2E48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Pain</a:t>
          </a:r>
        </a:p>
      </dsp:txBody>
      <dsp:txXfrm>
        <a:off x="2037114" y="618852"/>
        <a:ext cx="1597841" cy="1262561"/>
      </dsp:txXfrm>
    </dsp:sp>
    <dsp:sp modelId="{CA6EF6A1-4457-4BA0-B99B-B763B701BFD3}">
      <dsp:nvSpPr>
        <dsp:cNvPr id="0" name=""/>
        <dsp:cNvSpPr/>
      </dsp:nvSpPr>
      <dsp:spPr>
        <a:xfrm rot="16200000">
          <a:off x="3511556" y="1693932"/>
          <a:ext cx="2639360" cy="68253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FF7FDD-7620-4DCB-A8F6-097596B6C300}">
      <dsp:nvSpPr>
        <dsp:cNvPr id="0" name=""/>
        <dsp:cNvSpPr/>
      </dsp:nvSpPr>
      <dsp:spPr>
        <a:xfrm>
          <a:off x="3993036" y="44959"/>
          <a:ext cx="1676401" cy="134112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BC2E48"/>
            </a:gs>
            <a:gs pos="100000">
              <a:srgbClr val="BC2E48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Depression and anxiety</a:t>
          </a:r>
          <a:endParaRPr lang="en-US" sz="2100" kern="1200" dirty="0"/>
        </a:p>
      </dsp:txBody>
      <dsp:txXfrm>
        <a:off x="4032316" y="84239"/>
        <a:ext cx="1597841" cy="1262561"/>
      </dsp:txXfrm>
    </dsp:sp>
    <dsp:sp modelId="{2BFD9FF0-7006-47F7-AE4D-BA6DC092CC98}">
      <dsp:nvSpPr>
        <dsp:cNvPr id="0" name=""/>
        <dsp:cNvSpPr/>
      </dsp:nvSpPr>
      <dsp:spPr>
        <a:xfrm rot="18000000">
          <a:off x="4846918" y="2051742"/>
          <a:ext cx="2639360" cy="68253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A979479-466F-42A9-A9F4-EB287D2E2657}">
      <dsp:nvSpPr>
        <dsp:cNvPr id="0" name=""/>
        <dsp:cNvSpPr/>
      </dsp:nvSpPr>
      <dsp:spPr>
        <a:xfrm>
          <a:off x="5988238" y="579572"/>
          <a:ext cx="1676401" cy="134112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BC2E48"/>
            </a:gs>
            <a:gs pos="100000">
              <a:srgbClr val="BC2E48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Cognitive overexertion</a:t>
          </a:r>
        </a:p>
      </dsp:txBody>
      <dsp:txXfrm>
        <a:off x="6027518" y="618852"/>
        <a:ext cx="1597841" cy="1262561"/>
      </dsp:txXfrm>
    </dsp:sp>
    <dsp:sp modelId="{45B3C7A9-D28B-4761-B987-9C861D8CBA64}">
      <dsp:nvSpPr>
        <dsp:cNvPr id="0" name=""/>
        <dsp:cNvSpPr/>
      </dsp:nvSpPr>
      <dsp:spPr>
        <a:xfrm rot="19800000">
          <a:off x="5824471" y="3029294"/>
          <a:ext cx="2639360" cy="68253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445878F-0205-48B2-BEF6-7C9D142D8547}">
      <dsp:nvSpPr>
        <dsp:cNvPr id="0" name=""/>
        <dsp:cNvSpPr/>
      </dsp:nvSpPr>
      <dsp:spPr>
        <a:xfrm>
          <a:off x="7448827" y="2040161"/>
          <a:ext cx="1676401" cy="134112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BC2E48"/>
            </a:gs>
            <a:gs pos="100000">
              <a:srgbClr val="BC2E48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Neuro-inflammation</a:t>
          </a:r>
        </a:p>
      </dsp:txBody>
      <dsp:txXfrm>
        <a:off x="7488107" y="2079441"/>
        <a:ext cx="1597841" cy="1262561"/>
      </dsp:txXfrm>
    </dsp:sp>
    <dsp:sp modelId="{197BEDD4-3875-4EB0-B834-9140633BDA1C}">
      <dsp:nvSpPr>
        <dsp:cNvPr id="0" name=""/>
        <dsp:cNvSpPr/>
      </dsp:nvSpPr>
      <dsp:spPr>
        <a:xfrm>
          <a:off x="6182280" y="4364656"/>
          <a:ext cx="2639360" cy="682534"/>
        </a:xfrm>
        <a:prstGeom prst="leftArrow">
          <a:avLst>
            <a:gd name="adj1" fmla="val 60000"/>
            <a:gd name="adj2" fmla="val 50000"/>
          </a:avLst>
        </a:prstGeom>
        <a:solidFill>
          <a:schemeClr val="accent2">
            <a:lumMod val="7500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0FD7327-23C7-425C-AE3F-8B7174B32B78}">
      <dsp:nvSpPr>
        <dsp:cNvPr id="0" name=""/>
        <dsp:cNvSpPr/>
      </dsp:nvSpPr>
      <dsp:spPr>
        <a:xfrm>
          <a:off x="7983440" y="4035363"/>
          <a:ext cx="1676401" cy="1341121"/>
        </a:xfrm>
        <a:prstGeom prst="roundRect">
          <a:avLst>
            <a:gd name="adj" fmla="val 10000"/>
          </a:avLst>
        </a:prstGeom>
        <a:gradFill rotWithShape="0">
          <a:gsLst>
            <a:gs pos="0">
              <a:srgbClr val="BC2E48"/>
            </a:gs>
            <a:gs pos="100000">
              <a:srgbClr val="BC2E48"/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0005" tIns="40005" rIns="40005" bIns="4000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Cognitive deficits</a:t>
          </a:r>
        </a:p>
      </dsp:txBody>
      <dsp:txXfrm>
        <a:off x="8022720" y="4074643"/>
        <a:ext cx="1597841" cy="12625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BAB3BE-AE6E-5B4E-9262-7DA7D176190C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2CFC2-EDA3-0C4F-BB5B-179782C4D8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38562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8T15:41:15.96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1,'6'1,"-1"1,0 0,0 0,0 0,0 1,0 0,7 5,0 0,-1-3,0 0,0 0,0-1,0 0,1-1,-1 0,21 1,88 0,-90-5,0 1,0 1,32 7,12 3,1-3,0-4,101-6,-43-1,839 3,-966 1,0-2,0 1,0-1,1 0,-2 0,1 0,0-1,0 0,0 0,-1-1,1 0,-1 0,0 0,8-6,27-12,-20 14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9T23:24:12.385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0 24575,'7'2'0,"-1"0"0,1 0 0,-1 0 0,0 1 0,0 0 0,0 0 0,0 0 0,-1 1 0,1 0 0,-1 0 0,8 7 0,2 1 0,215 192 0,-115-95 0,337 275 0,-440-375 0,213 173 0,-202-161 0,-1 1 0,24 31 0,-37-41 0,0 1 0,-1 1 0,0 0 0,-2 0 0,1 0 0,5 22 0,-7-21 0,0-1 0,0 1 0,1-1 0,1 0 0,1-1 0,-1 1 0,2-1 0,0-1 0,1 0 0,13 13 0,7 8-1365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9T23:24:15.440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24575,'2'74'0,"14"102"0,-8-94-214,-4 126 0,-4-157-723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9T23:24:18.154"/>
    </inkml:context>
    <inkml:brush xml:id="br0">
      <inkml:brushProperty name="width" value="0.2" units="cm"/>
      <inkml:brushProperty name="height" value="0.2" units="cm"/>
      <inkml:brushProperty name="color" value="#E71224"/>
    </inkml:brush>
  </inkml:definitions>
  <inkml:trace contextRef="#ctx0" brushRef="#br0">0 1 24575,'545'0'0,"-504"2"0,77 15 0,-70-9 0,91 22-1365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8T15:41:32.18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34,'16'-1,"-1"-1,1 0,19-6,22-3,65 2,150 8,-112 4,1939-3,-2080 1,0 2,0 0,0 1,0 0,24 11,-18-7,50 10,-48-14,1 1,-1 2,0 0,45 20,-47-16,93 40,-101-45,0-2,0 0,0-1,0 0,26 0,20-2,155-6,-210 4,0 0,0-1,-1 0,1 0,-1-1,0 0,0 0,0-1,11-7,-3 0,-1 0,25-26,-24 21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8T15:41:36.57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1 158,'4'-1,"-1"0,1 0,0-1,0 1,-1-1,1 0,-1 0,0 0,6-4,-1 0,7-4,1 1,-1 0,1 2,1 0,0 0,-1 2,2 0,-1 1,1 1,23-2,81-10,-74 8,62-1,-85 6,0 0,37-10,-35 7,53-5,261 11,-311-1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8T15:41:43.85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0,'1804'0,"-1776"2,-1 1,40 8,-37-5,55 4,-62-9,8-1,0 2,40 7,-23 0,-28-6,1 1,-1 1,-1 0,1 2,22 10,-27-11,0 0,1-1,0-1,0 0,0-1,0-1,1 0,17-1,-8 0,1 1,27 7,-14-1,0-2,61 2,85-9,-69-2,-5 5,119-5,-216 1,0-1,0-1,0-1,24-10,-22 8,-1 1,35-8,-6 9,0 1,69 5,-65 0,-20-1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8T15:43:02.663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1 24575,'2624'0'-1365,"-2592"0"-5461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8T15:43:09.921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170 643 24575,'0'-10'0,"-1"1"0,0 0 0,0-1 0,-1 1 0,-1 0 0,1 0 0,-1 0 0,-1 0 0,0 1 0,0 0 0,-7-10 0,-4-13 0,-20-61 0,-4-8 0,32 82 0,1 0 0,1 0 0,0 0 0,2 0 0,0-1 0,1 1 0,1-1 0,1-22 0,-2-21 0,-3 32-1365,-1 7-5461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8T15:43:13.618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2857 88 24575,'-2212'0'0,"2029"-16"0,1 0 0,144 14-273,-1-2 0,1-2 0,0-1 0,-67-23 0,83 23-6553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8T15:43:17.744"/>
    </inkml:context>
    <inkml:brush xml:id="br0">
      <inkml:brushProperty name="width" value="0.025" units="cm"/>
      <inkml:brushProperty name="height" value="0.025" units="cm"/>
      <inkml:brushProperty name="color" value="#E71224"/>
    </inkml:brush>
  </inkml:definitions>
  <inkml:trace contextRef="#ctx0" brushRef="#br0">0 0 24575,'0'629'0,"1"-615"0,1 0 0,0 0 0,0-1 0,1 1 0,1-1 0,1 0 0,9 21 0,1 6 0,-5-8 0,-8-25 0,0 0 0,0 0 0,1 0 0,0 0 0,5 9 0,-6-13 0,0-1 0,0 0 0,1 1 0,-1-1 0,0 0 0,1 0 0,-1 0 0,1-1 0,0 1 0,-1-1 0,1 1 0,0-1 0,0 0 0,0 0 0,0 0 0,6 1 0,48 2-1365,-30-4-5461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7-08T15:45:50.020"/>
    </inkml:context>
    <inkml:brush xml:id="br0">
      <inkml:brushProperty name="width" value="0.3" units="cm"/>
      <inkml:brushProperty name="height" value="0.6" units="cm"/>
      <inkml:brushProperty name="color" value="#00F9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1,'597'0,"-565"1,-1 2,36 9,-33-6,53 4,239-10,-150-1,-145 3,-1 2,1 1,-1 1,-1 2,40 15,-35-11,2-2,-1-1,44 6,173-12,-142-5,-84 2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6C1D83-2C75-7B47-88AB-C5519171B048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D2F09C-AB4A-9041-B196-1901BC35F9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764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49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4046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6696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195988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085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4481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105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2465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37646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65711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3997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1549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2885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6727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3621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552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4684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1455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0846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2663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7008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00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02886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3984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19463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231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10898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665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7491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383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568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0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10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0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0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-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2" b="8161"/>
          <a:stretch/>
        </p:blipFill>
        <p:spPr>
          <a:xfrm>
            <a:off x="-36945" y="0"/>
            <a:ext cx="12247418" cy="6858000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 rot="10800000">
            <a:off x="-36945" y="0"/>
            <a:ext cx="12247418" cy="6858000"/>
          </a:xfrm>
          <a:prstGeom prst="rect">
            <a:avLst/>
          </a:prstGeom>
          <a:gradFill flip="none" rotWithShape="1">
            <a:gsLst>
              <a:gs pos="48000">
                <a:schemeClr val="tx1">
                  <a:lumMod val="0"/>
                  <a:alpha val="15000"/>
                </a:schemeClr>
              </a:gs>
              <a:gs pos="100000">
                <a:schemeClr val="tx1">
                  <a:alpha val="3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445" y="5382469"/>
            <a:ext cx="1710077" cy="1173239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183715"/>
            <a:ext cx="12192000" cy="4387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/>
            </a:lvl1pPr>
          </a:lstStyle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Title goes here</a:t>
            </a:r>
          </a:p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Title goes here</a:t>
            </a:r>
          </a:p>
          <a:p>
            <a:pPr algn="ctr">
              <a:lnSpc>
                <a:spcPct val="100000"/>
              </a:lnSpc>
            </a:pPr>
            <a:endParaRPr lang="en-US" sz="4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Presented By:</a:t>
            </a: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[TBD]</a:t>
            </a: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[Date]</a:t>
            </a:r>
          </a:p>
          <a:p>
            <a:pPr algn="ctr">
              <a:lnSpc>
                <a:spcPct val="100000"/>
              </a:lnSpc>
            </a:pPr>
            <a:endParaRPr lang="en-US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100000"/>
              </a:lnSpc>
            </a:pPr>
            <a:endParaRPr lang="en-US" sz="4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3372787" cy="6857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 userDrawn="1"/>
            </p:nvSpPr>
            <p:spPr>
              <a:xfrm>
                <a:off x="3771900" y="6515798"/>
                <a:ext cx="8001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3771900" y="6515798"/>
                <a:ext cx="8001000" cy="147733"/>
              </a:xfrm>
              <a:prstGeom prst="rect">
                <a:avLst/>
              </a:prstGeom>
              <a:blipFill rotWithShape="0">
                <a:blip r:embed="rId2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/>
          <p:cNvCxnSpPr/>
          <p:nvPr userDrawn="1"/>
        </p:nvCxnSpPr>
        <p:spPr>
          <a:xfrm>
            <a:off x="3771900" y="6413500"/>
            <a:ext cx="8001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258618" y="6417208"/>
            <a:ext cx="1505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980A9B5-EE68-354F-8602-BA1C46728B6F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711348" y="510949"/>
            <a:ext cx="7936366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711348" y="1077686"/>
            <a:ext cx="7936366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"/>
          <p:cNvSpPr>
            <a:spLocks noGrp="1"/>
          </p:cNvSpPr>
          <p:nvPr>
            <p:ph type="pic" sz="quarter" idx="21"/>
          </p:nvPr>
        </p:nvSpPr>
        <p:spPr>
          <a:xfrm>
            <a:off x="9022079" y="446875"/>
            <a:ext cx="2560320" cy="2055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16" name="Picture Placeholder 1"/>
          <p:cNvSpPr>
            <a:spLocks noGrp="1"/>
          </p:cNvSpPr>
          <p:nvPr>
            <p:ph type="pic" sz="quarter" idx="22"/>
          </p:nvPr>
        </p:nvSpPr>
        <p:spPr>
          <a:xfrm>
            <a:off x="559387" y="446875"/>
            <a:ext cx="2560320" cy="2055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21" name="Picture Placeholder 1"/>
          <p:cNvSpPr>
            <a:spLocks noGrp="1"/>
          </p:cNvSpPr>
          <p:nvPr>
            <p:ph type="pic" sz="quarter" idx="23"/>
          </p:nvPr>
        </p:nvSpPr>
        <p:spPr>
          <a:xfrm>
            <a:off x="3391487" y="446874"/>
            <a:ext cx="2560320" cy="2055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22" name="Picture Placeholder 1"/>
          <p:cNvSpPr>
            <a:spLocks noGrp="1"/>
          </p:cNvSpPr>
          <p:nvPr>
            <p:ph type="pic" sz="quarter" idx="24"/>
          </p:nvPr>
        </p:nvSpPr>
        <p:spPr>
          <a:xfrm>
            <a:off x="6189979" y="446874"/>
            <a:ext cx="2560320" cy="2055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blipFill rotWithShape="0">
                <a:blip r:embed="rId2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Connector 29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76262" y="2731635"/>
            <a:ext cx="11082338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76262" y="3298372"/>
            <a:ext cx="11082338" cy="26669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/>
          <p:cNvSpPr>
            <a:spLocks noGrp="1"/>
          </p:cNvSpPr>
          <p:nvPr>
            <p:ph type="pic" sz="quarter" idx="27"/>
          </p:nvPr>
        </p:nvSpPr>
        <p:spPr>
          <a:xfrm>
            <a:off x="1" y="0"/>
            <a:ext cx="12192000" cy="27866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INSERT IMAGE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sz="quarter" idx="24"/>
          </p:nvPr>
        </p:nvSpPr>
        <p:spPr>
          <a:xfrm>
            <a:off x="609601" y="3098800"/>
            <a:ext cx="2768600" cy="30861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 userDrawn="1"/>
            </p:nvSpPr>
            <p:spPr>
              <a:xfrm>
                <a:off x="3746500" y="6515798"/>
                <a:ext cx="8001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3746500" y="6515798"/>
                <a:ext cx="8001000" cy="147733"/>
              </a:xfrm>
              <a:prstGeom prst="rect">
                <a:avLst/>
              </a:prstGeom>
              <a:blipFill rotWithShape="0">
                <a:blip r:embed="rId2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Straight Connector 15"/>
          <p:cNvCxnSpPr/>
          <p:nvPr userDrawn="1"/>
        </p:nvCxnSpPr>
        <p:spPr>
          <a:xfrm>
            <a:off x="3746500" y="6413500"/>
            <a:ext cx="8001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46488" y="3112635"/>
            <a:ext cx="8240712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646488" y="3679372"/>
            <a:ext cx="8240712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24"/>
          </p:nvPr>
        </p:nvSpPr>
        <p:spPr>
          <a:xfrm>
            <a:off x="0" y="1600200"/>
            <a:ext cx="3327401" cy="44577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 userDrawn="1"/>
            </p:nvSpPr>
            <p:spPr>
              <a:xfrm>
                <a:off x="3759200" y="6515798"/>
                <a:ext cx="8001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3759200" y="6515798"/>
                <a:ext cx="8001000" cy="147733"/>
              </a:xfrm>
              <a:prstGeom prst="rect">
                <a:avLst/>
              </a:prstGeom>
              <a:blipFill rotWithShape="0">
                <a:blip r:embed="rId2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 userDrawn="1"/>
        </p:nvCxnSpPr>
        <p:spPr>
          <a:xfrm>
            <a:off x="3746500" y="6413500"/>
            <a:ext cx="8001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2" y="315006"/>
            <a:ext cx="1086462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2" y="881743"/>
            <a:ext cx="1086462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25" hasCustomPrompt="1"/>
          </p:nvPr>
        </p:nvSpPr>
        <p:spPr>
          <a:xfrm>
            <a:off x="3450770" y="1632858"/>
            <a:ext cx="8207829" cy="433251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Body text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591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 Slide - 4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0" y="6515798"/>
            <a:ext cx="12192000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spc="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OHIO STATE UNIVERSITY</a:t>
            </a:r>
            <a:r>
              <a:rPr lang="en-US" sz="1200" spc="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WEXNER MEDICAL CENTER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- 1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"/>
          <p:cNvSpPr>
            <a:spLocks noGrp="1"/>
          </p:cNvSpPr>
          <p:nvPr>
            <p:ph type="pic" sz="quarter" idx="18"/>
          </p:nvPr>
        </p:nvSpPr>
        <p:spPr>
          <a:xfrm>
            <a:off x="0" y="1621436"/>
            <a:ext cx="5486400" cy="38974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 userDrawn="1"/>
        </p:nvSpPr>
        <p:spPr>
          <a:xfrm>
            <a:off x="0" y="6515798"/>
            <a:ext cx="12192000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spc="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OHIO STATE UNIVERSITY</a:t>
            </a:r>
            <a:r>
              <a:rPr lang="en-US" sz="1200" spc="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WEXNER MEDICAL CENTER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- 2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/>
          <p:cNvSpPr>
            <a:spLocks noGrp="1"/>
          </p:cNvSpPr>
          <p:nvPr>
            <p:ph type="pic" sz="quarter" idx="18"/>
          </p:nvPr>
        </p:nvSpPr>
        <p:spPr>
          <a:xfrm>
            <a:off x="3781791" y="1492096"/>
            <a:ext cx="2953526" cy="225847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INSERT IMAGE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sz="quarter" idx="19"/>
          </p:nvPr>
        </p:nvSpPr>
        <p:spPr>
          <a:xfrm>
            <a:off x="685800" y="3844489"/>
            <a:ext cx="2974146" cy="225847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INSERT IMAGE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sz="quarter" idx="20"/>
          </p:nvPr>
        </p:nvSpPr>
        <p:spPr>
          <a:xfrm>
            <a:off x="3781791" y="3844489"/>
            <a:ext cx="2953526" cy="225847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INSERT IMAGE</a:t>
            </a:r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21"/>
          </p:nvPr>
        </p:nvSpPr>
        <p:spPr>
          <a:xfrm>
            <a:off x="685800" y="1492096"/>
            <a:ext cx="2975973" cy="225847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INSERT IMAGE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0" y="6515798"/>
            <a:ext cx="12192000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spc="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OHIO STATE UNIVERSITY</a:t>
            </a:r>
            <a:r>
              <a:rPr lang="en-US" sz="1200" spc="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WEXNER MEDICAL CENTER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-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3372787" cy="6857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3810000" y="6515798"/>
            <a:ext cx="8001000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spc="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OHIO STATE UNIVERSITY</a:t>
            </a:r>
            <a:r>
              <a:rPr lang="en-US" sz="1200" spc="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WEXNER MEDICAL CENTER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3810000" y="6413500"/>
            <a:ext cx="8001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258618" y="6417208"/>
            <a:ext cx="1505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980A9B5-EE68-354F-8602-BA1C46728B6F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82537" y="323318"/>
            <a:ext cx="8161119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682537" y="881743"/>
            <a:ext cx="8161119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- 4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"/>
          <p:cNvSpPr>
            <a:spLocks noGrp="1"/>
          </p:cNvSpPr>
          <p:nvPr>
            <p:ph type="pic" sz="quarter" idx="21"/>
          </p:nvPr>
        </p:nvSpPr>
        <p:spPr>
          <a:xfrm>
            <a:off x="9022079" y="446875"/>
            <a:ext cx="2560320" cy="2055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16" name="Picture Placeholder 1"/>
          <p:cNvSpPr>
            <a:spLocks noGrp="1"/>
          </p:cNvSpPr>
          <p:nvPr>
            <p:ph type="pic" sz="quarter" idx="22"/>
          </p:nvPr>
        </p:nvSpPr>
        <p:spPr>
          <a:xfrm>
            <a:off x="559387" y="446875"/>
            <a:ext cx="2560320" cy="2055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21" name="Picture Placeholder 1"/>
          <p:cNvSpPr>
            <a:spLocks noGrp="1"/>
          </p:cNvSpPr>
          <p:nvPr>
            <p:ph type="pic" sz="quarter" idx="23"/>
          </p:nvPr>
        </p:nvSpPr>
        <p:spPr>
          <a:xfrm>
            <a:off x="3391487" y="446874"/>
            <a:ext cx="2560320" cy="2055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22" name="Picture Placeholder 1"/>
          <p:cNvSpPr>
            <a:spLocks noGrp="1"/>
          </p:cNvSpPr>
          <p:nvPr>
            <p:ph type="pic" sz="quarter" idx="24"/>
          </p:nvPr>
        </p:nvSpPr>
        <p:spPr>
          <a:xfrm>
            <a:off x="6189979" y="446874"/>
            <a:ext cx="2560320" cy="20551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0" y="6515798"/>
            <a:ext cx="12192000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spc="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OHIO STATE UNIVERSITY</a:t>
            </a:r>
            <a:r>
              <a:rPr lang="en-US" sz="1200" spc="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WEXNER MEDICAL CENTER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555481" y="259269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555481" y="3159430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Slide - 5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1"/>
          <p:cNvSpPr>
            <a:spLocks noGrp="1"/>
          </p:cNvSpPr>
          <p:nvPr>
            <p:ph type="pic" sz="quarter" idx="27"/>
          </p:nvPr>
        </p:nvSpPr>
        <p:spPr>
          <a:xfrm>
            <a:off x="1" y="0"/>
            <a:ext cx="12192000" cy="27866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INSERT IMAGE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sz="quarter" idx="24"/>
          </p:nvPr>
        </p:nvSpPr>
        <p:spPr>
          <a:xfrm>
            <a:off x="609601" y="3098800"/>
            <a:ext cx="2768600" cy="30861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3708400" y="6515798"/>
            <a:ext cx="8001000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spc="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OHIO STATE UNIVERSITY</a:t>
            </a:r>
            <a:r>
              <a:rPr lang="en-US" sz="1200" spc="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WEXNER MEDICAL CENTER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3708400" y="6413500"/>
            <a:ext cx="8001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682537" y="3108082"/>
            <a:ext cx="8161119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3682537" y="3666507"/>
            <a:ext cx="8161119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-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63" r="4417" b="17071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noFill/>
        </p:spPr>
      </p:pic>
      <p:sp>
        <p:nvSpPr>
          <p:cNvPr id="11" name="Rectangle 10"/>
          <p:cNvSpPr/>
          <p:nvPr userDrawn="1"/>
        </p:nvSpPr>
        <p:spPr>
          <a:xfrm>
            <a:off x="0" y="1411282"/>
            <a:ext cx="12192000" cy="3745334"/>
          </a:xfrm>
          <a:prstGeom prst="rect">
            <a:avLst/>
          </a:prstGeom>
          <a:solidFill>
            <a:srgbClr val="707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3807502" y="1663445"/>
            <a:ext cx="0" cy="32683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85" y="2339362"/>
            <a:ext cx="2319832" cy="159157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1"/>
          <p:cNvSpPr>
            <a:spLocks noGrp="1"/>
          </p:cNvSpPr>
          <p:nvPr>
            <p:ph type="pic" sz="quarter" idx="24"/>
          </p:nvPr>
        </p:nvSpPr>
        <p:spPr>
          <a:xfrm>
            <a:off x="0" y="1879600"/>
            <a:ext cx="3327401" cy="42926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3708400" y="6515798"/>
            <a:ext cx="8001000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spc="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OHIO STATE UNIVERSITY</a:t>
            </a:r>
            <a:r>
              <a:rPr lang="en-US" sz="1200" spc="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WEXNER MEDICAL CENTER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708400" y="6413500"/>
            <a:ext cx="80010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874" y="6234962"/>
            <a:ext cx="2552608" cy="36658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8"/>
          </p:nvPr>
        </p:nvSpPr>
        <p:spPr>
          <a:xfrm>
            <a:off x="838200" y="1634136"/>
            <a:ext cx="10515600" cy="45253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 userDrawn="1"/>
            </p:nvSpPr>
            <p:spPr>
              <a:xfrm>
                <a:off x="838200" y="6515798"/>
                <a:ext cx="105156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838200" y="6515798"/>
                <a:ext cx="10515600" cy="147733"/>
              </a:xfrm>
              <a:prstGeom prst="rect">
                <a:avLst/>
              </a:prstGeom>
              <a:blipFill rotWithShape="0">
                <a:blip r:embed="rId2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Connector 5"/>
          <p:cNvCxnSpPr/>
          <p:nvPr userDrawn="1"/>
        </p:nvCxnSpPr>
        <p:spPr>
          <a:xfrm>
            <a:off x="838200" y="6413500"/>
            <a:ext cx="105156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6731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/>
          </p:cNvSpPr>
          <p:nvPr>
            <p:ph type="pic" sz="quarter" idx="18"/>
          </p:nvPr>
        </p:nvSpPr>
        <p:spPr>
          <a:xfrm>
            <a:off x="838200" y="1634136"/>
            <a:ext cx="10515600" cy="452536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838200" y="6515798"/>
            <a:ext cx="10515600" cy="1477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spc="200" baseline="30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©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OHIO STATE UNIVERSITY</a:t>
            </a:r>
            <a:r>
              <a:rPr lang="en-US" sz="1200" spc="200" baseline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200" spc="2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WEXNER MEDICAL CENTER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838200" y="6413500"/>
            <a:ext cx="105156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30592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Image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785" y="1669935"/>
            <a:ext cx="7731822" cy="4539668"/>
          </a:xfrm>
          <a:prstGeom prst="rect">
            <a:avLst/>
          </a:prstGeom>
          <a:effectLst/>
        </p:spPr>
      </p:pic>
      <p:sp>
        <p:nvSpPr>
          <p:cNvPr id="28" name="Rectangle 27"/>
          <p:cNvSpPr/>
          <p:nvPr userDrawn="1"/>
        </p:nvSpPr>
        <p:spPr>
          <a:xfrm>
            <a:off x="5816127" y="5788231"/>
            <a:ext cx="617138" cy="129810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1"/>
          <p:cNvSpPr>
            <a:spLocks noGrp="1"/>
          </p:cNvSpPr>
          <p:nvPr>
            <p:ph type="pic" sz="quarter" idx="20"/>
          </p:nvPr>
        </p:nvSpPr>
        <p:spPr>
          <a:xfrm>
            <a:off x="3216726" y="2005931"/>
            <a:ext cx="5816370" cy="364614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algn="ctr">
              <a:defRPr sz="1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                                       INSERT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blipFill rotWithShape="0">
                <a:blip r:embed="rId3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Image Copy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158" y="1701867"/>
            <a:ext cx="5839942" cy="3428868"/>
          </a:xfrm>
          <a:prstGeom prst="rect">
            <a:avLst/>
          </a:prstGeom>
          <a:effectLst/>
        </p:spPr>
      </p:pic>
      <p:sp>
        <p:nvSpPr>
          <p:cNvPr id="28" name="Rectangle 27"/>
          <p:cNvSpPr/>
          <p:nvPr userDrawn="1"/>
        </p:nvSpPr>
        <p:spPr>
          <a:xfrm>
            <a:off x="8384783" y="4784485"/>
            <a:ext cx="580692" cy="122144"/>
          </a:xfrm>
          <a:prstGeom prst="rect">
            <a:avLst/>
          </a:prstGeom>
          <a:solidFill>
            <a:srgbClr val="1F1C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1"/>
          <p:cNvSpPr>
            <a:spLocks noGrp="1"/>
          </p:cNvSpPr>
          <p:nvPr>
            <p:ph type="pic" sz="quarter" idx="20"/>
          </p:nvPr>
        </p:nvSpPr>
        <p:spPr>
          <a:xfrm>
            <a:off x="6478755" y="1928546"/>
            <a:ext cx="4393178" cy="275397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algn="ctr">
              <a:defRPr sz="1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                                  INSERT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blipFill rotWithShape="0">
                <a:blip r:embed="rId3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Image Copy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52"/>
          <a:stretch/>
        </p:blipFill>
        <p:spPr>
          <a:xfrm>
            <a:off x="-484958" y="-640427"/>
            <a:ext cx="5339879" cy="7498427"/>
          </a:xfrm>
          <a:prstGeom prst="rect">
            <a:avLst/>
          </a:prstGeom>
          <a:effectLst/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086" y="1835792"/>
            <a:ext cx="1942648" cy="3960529"/>
          </a:xfrm>
          <a:prstGeom prst="rect">
            <a:avLst/>
          </a:prstGeom>
          <a:effectLst/>
        </p:spPr>
      </p:pic>
      <p:sp>
        <p:nvSpPr>
          <p:cNvPr id="5" name="Picture Placeholder 1"/>
          <p:cNvSpPr>
            <a:spLocks noGrp="1"/>
          </p:cNvSpPr>
          <p:nvPr>
            <p:ph type="pic" sz="quarter" idx="20"/>
          </p:nvPr>
        </p:nvSpPr>
        <p:spPr>
          <a:xfrm>
            <a:off x="1337699" y="2339400"/>
            <a:ext cx="1662601" cy="29664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algn="ctr">
              <a:defRPr sz="1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blipFill rotWithShape="0">
                <a:blip r:embed="rId4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Image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467" y="892821"/>
            <a:ext cx="2489780" cy="5075980"/>
          </a:xfrm>
          <a:prstGeom prst="rect">
            <a:avLst/>
          </a:prstGeom>
          <a:effectLst/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919" y="742209"/>
            <a:ext cx="2689048" cy="5345514"/>
          </a:xfrm>
          <a:prstGeom prst="rect">
            <a:avLst/>
          </a:prstGeom>
          <a:effectLst/>
        </p:spPr>
      </p:pic>
      <p:sp>
        <p:nvSpPr>
          <p:cNvPr id="19" name="Rectangle 18"/>
          <p:cNvSpPr/>
          <p:nvPr userDrawn="1"/>
        </p:nvSpPr>
        <p:spPr>
          <a:xfrm>
            <a:off x="6478896" y="1002919"/>
            <a:ext cx="816402" cy="15689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1"/>
          <p:cNvSpPr>
            <a:spLocks noGrp="1"/>
          </p:cNvSpPr>
          <p:nvPr>
            <p:ph type="pic" sz="quarter" idx="20"/>
          </p:nvPr>
        </p:nvSpPr>
        <p:spPr>
          <a:xfrm>
            <a:off x="5601573" y="1237824"/>
            <a:ext cx="2457740" cy="4385974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algn="ctr">
              <a:defRPr sz="1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         INSERT IMAGE</a:t>
            </a:r>
          </a:p>
        </p:txBody>
      </p:sp>
      <p:sp>
        <p:nvSpPr>
          <p:cNvPr id="21" name="Picture Placeholder 1"/>
          <p:cNvSpPr>
            <a:spLocks noGrp="1"/>
          </p:cNvSpPr>
          <p:nvPr>
            <p:ph type="pic" sz="quarter" idx="21"/>
          </p:nvPr>
        </p:nvSpPr>
        <p:spPr>
          <a:xfrm>
            <a:off x="8705973" y="1546827"/>
            <a:ext cx="2130027" cy="379557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algn="ctr">
              <a:defRPr sz="1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      INSERT IMAGE</a:t>
            </a:r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blipFill rotWithShape="0">
                <a:blip r:embed="rId4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Connector 16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4390592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4390592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2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Image Slide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862" y="1723959"/>
            <a:ext cx="2155476" cy="4394430"/>
          </a:xfrm>
          <a:prstGeom prst="rect">
            <a:avLst/>
          </a:prstGeom>
          <a:effectLst/>
        </p:spPr>
      </p:pic>
      <p:sp>
        <p:nvSpPr>
          <p:cNvPr id="17" name="Picture Placeholder 1"/>
          <p:cNvSpPr>
            <a:spLocks noGrp="1"/>
          </p:cNvSpPr>
          <p:nvPr>
            <p:ph type="pic" sz="quarter" idx="20"/>
          </p:nvPr>
        </p:nvSpPr>
        <p:spPr>
          <a:xfrm>
            <a:off x="5196676" y="2287388"/>
            <a:ext cx="1854448" cy="328389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algn="ctr">
              <a:defRPr sz="1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18" name="Picture Placeholder 1"/>
          <p:cNvSpPr>
            <a:spLocks noGrp="1"/>
          </p:cNvSpPr>
          <p:nvPr>
            <p:ph type="pic" sz="quarter" idx="21"/>
          </p:nvPr>
        </p:nvSpPr>
        <p:spPr>
          <a:xfrm>
            <a:off x="2858026" y="2287388"/>
            <a:ext cx="1854448" cy="328389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algn="ctr">
              <a:defRPr sz="1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19" name="Picture Placeholder 1"/>
          <p:cNvSpPr>
            <a:spLocks noGrp="1"/>
          </p:cNvSpPr>
          <p:nvPr>
            <p:ph type="pic" sz="quarter" idx="22"/>
          </p:nvPr>
        </p:nvSpPr>
        <p:spPr>
          <a:xfrm>
            <a:off x="658100" y="2287388"/>
            <a:ext cx="1854448" cy="328389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algn="ctr">
              <a:defRPr sz="1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20" name="Picture Placeholder 1"/>
          <p:cNvSpPr>
            <a:spLocks noGrp="1"/>
          </p:cNvSpPr>
          <p:nvPr>
            <p:ph type="pic" sz="quarter" idx="23"/>
          </p:nvPr>
        </p:nvSpPr>
        <p:spPr>
          <a:xfrm>
            <a:off x="9740652" y="2287388"/>
            <a:ext cx="1854448" cy="328389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algn="ctr">
              <a:defRPr sz="1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sp>
        <p:nvSpPr>
          <p:cNvPr id="21" name="Picture Placeholder 1"/>
          <p:cNvSpPr>
            <a:spLocks noGrp="1"/>
          </p:cNvSpPr>
          <p:nvPr>
            <p:ph type="pic" sz="quarter" idx="24"/>
          </p:nvPr>
        </p:nvSpPr>
        <p:spPr>
          <a:xfrm>
            <a:off x="7545271" y="2287388"/>
            <a:ext cx="1854448" cy="3283896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algn="ctr">
              <a:defRPr sz="14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blipFill rotWithShape="0">
                <a:blip r:embed="rId3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Connector 14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9545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duction Slide - 3">
    <p:bg>
      <p:bgPr>
        <a:solidFill>
          <a:schemeClr val="tx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411282"/>
            <a:ext cx="12192000" cy="37453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785" y="2339362"/>
            <a:ext cx="2319832" cy="1591576"/>
          </a:xfrm>
          <a:prstGeom prst="rect">
            <a:avLst/>
          </a:prstGeom>
        </p:spPr>
      </p:pic>
      <p:cxnSp>
        <p:nvCxnSpPr>
          <p:cNvPr id="4" name="Straight Connector 3"/>
          <p:cNvCxnSpPr/>
          <p:nvPr userDrawn="1"/>
        </p:nvCxnSpPr>
        <p:spPr>
          <a:xfrm>
            <a:off x="3807502" y="1663445"/>
            <a:ext cx="0" cy="326831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80731"/>
            <a:ext cx="10972800" cy="444182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425451"/>
            <a:ext cx="8145138" cy="61277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" y="5994400"/>
            <a:ext cx="10236201" cy="863600"/>
          </a:xfrm>
          <a:prstGeom prst="rect">
            <a:avLst/>
          </a:prstGeom>
        </p:spPr>
        <p:txBody>
          <a:bodyPr vert="horz" lIns="180000" tIns="0" rIns="180000" bIns="0" rtlCol="0" anchor="ctr"/>
          <a:lstStyle>
            <a:lvl1pPr eaLnBrk="0" hangingPunct="0">
              <a:defRPr sz="1000"/>
            </a:lvl1pPr>
          </a:lstStyle>
          <a:p>
            <a:pPr defTabSz="914377">
              <a:spcAft>
                <a:spcPts val="600"/>
              </a:spcAft>
              <a:defRPr/>
            </a:pPr>
            <a:endParaRPr lang="en-US">
              <a:solidFill>
                <a:srgbClr val="2A2A2A"/>
              </a:solidFill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04749918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5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5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86538D9-EEBC-4D59-86F8-74CD7F2E193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2BE7365-F3F3-40F5-B1ED-51ACCB6B4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8410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786538D9-EEBC-4D59-86F8-74CD7F2E1935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/>
          <a:lstStyle/>
          <a:p>
            <a:fld id="{A2BE7365-F3F3-40F5-B1ED-51ACCB6B48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678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4BEF1-684B-29E9-94CC-83B807F11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2DDCA3-8C74-5A37-A9BA-CA6220EB24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C6802-760B-668E-FA2D-4A33317CD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49E-F52A-4492-BEC5-0B2BCC0BA9FC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2EFA21-B4C1-3DBA-0BDD-3BBA9CA7E9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DF43CD-4C9F-23EB-52E3-902677A8C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11FD-824C-4E59-976B-6822619D2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0914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DF0A1-C3AD-9F20-694B-2CD31322B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5C3766-7D31-14DB-1D52-64BB19FC2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6CA47D-F88A-458E-C353-6EC115888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49E-F52A-4492-BEC5-0B2BCC0BA9FC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4FE267-B2BF-8A04-BA78-BD1FA4AC8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1225A-BAA8-7FCF-8607-91D906EE2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11FD-824C-4E59-976B-6822619D2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9042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8274C-DF2E-6B44-D335-81FE9A72F6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AC3566-384E-9899-37A5-3C03F24005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D557DA-97EC-823D-0F64-22051185E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49E-F52A-4492-BEC5-0B2BCC0BA9FC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06972B-D032-C216-A98B-B830BB56DF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3E7E6-6234-DD24-8D33-F5C78D6CC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11FD-824C-4E59-976B-6822619D2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8288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8865B-C983-98D3-6B4E-07717095D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2002F7-BD49-E32F-F0B9-B4BA5E6FA8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45B2B1-D7CB-1E0F-C5C4-44105037A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CBA5F0-DDCC-A2CB-8E8D-D89BA0099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49E-F52A-4492-BEC5-0B2BCC0BA9FC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192E6D-BC86-6CCA-7194-D7F49B47A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B1A576-238C-5AFA-6DFD-6A447C66C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11FD-824C-4E59-976B-6822619D2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9995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67B47-ABAC-2141-3A30-8B61DB419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F94F87-503A-356E-78E9-5ECA6544E8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1BBCEA-F064-827E-041C-5FBCBA2B9B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DCD85E-2662-C5BF-BD7B-D7F51768F2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0FD69A-B77C-CE8A-172D-E05EA3E2D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CD97EE-7A00-689B-B4A4-66193F4FE7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49E-F52A-4492-BEC5-0B2BCC0BA9FC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7B4D80-E527-0F09-4360-4E86BC532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CFD413-2292-5B6D-0A03-7AF1649D2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11FD-824C-4E59-976B-6822619D2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8566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5E308-5116-8817-C470-E62835BAC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91FAB2-B594-FC12-DEF7-82A42595C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49E-F52A-4492-BEC5-0B2BCC0BA9FC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A2E079-6BC1-AFAC-DB38-023115A75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24228D-808A-60E4-0B7B-6FFD5918D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11FD-824C-4E59-976B-6822619D2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7875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251B90-8110-F3B7-D958-42ECF0600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49E-F52A-4492-BEC5-0B2BCC0BA9FC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0672CB8-8274-2DB3-8DAD-DC886DB1F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6DCEC-451E-42C9-9F39-DF0C69E76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11FD-824C-4E59-976B-6822619D2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179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241970" cy="6861124"/>
          </a:xfrm>
          <a:prstGeom prst="rect">
            <a:avLst/>
          </a:prstGeom>
          <a:solidFill>
            <a:srgbClr val="BC2E4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904" y="5382469"/>
            <a:ext cx="1707159" cy="117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837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F4E50-E335-4B17-4B25-D294E12BD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7B46F-6306-2A23-F54B-108BE0E17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D70A2A-963D-F81C-B4F6-5B7E3BF94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26B5AD-5A92-509A-891E-6252F04E9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49E-F52A-4492-BEC5-0B2BCC0BA9FC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41F14-B4AA-C3E8-1518-28387B738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85EC28-EC3E-E3B1-CB1A-D16CCD25F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11FD-824C-4E59-976B-6822619D2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18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DE048-0F4F-CF8F-5F1B-2807272AA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89B13F-DE24-5398-6C32-A6634FFCAF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A7A200-0358-C605-CE01-5CA3E0117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F9FEF3-264B-152D-EB11-000BD128EE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49E-F52A-4492-BEC5-0B2BCC0BA9FC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117BBB-2A3E-789E-BEF2-B139E6A4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2F1BBA-B65E-9475-E1DC-C55ECAFC6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11FD-824C-4E59-976B-6822619D2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945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2C9E2-399E-50E4-E332-7DB00D4E65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AB29C0-38B5-1B0F-ABC7-1FD61417F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6D4929-A736-3BD0-DB3D-A54DBA9150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49E-F52A-4492-BEC5-0B2BCC0BA9FC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786D25-AD2C-02BD-2A48-640BE2E6F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A8A09F-8B38-EEF0-051D-28FFF7484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11FD-824C-4E59-976B-6822619D2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3942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379EDA-DF09-3BE4-D896-64BCAF0437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1078E-4E12-6985-D8AD-630E32E210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620EED-C086-BA75-7341-AFABDA71E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91949E-F52A-4492-BEC5-0B2BCC0BA9FC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751D34-6A4E-FD72-D817-8C63818F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DFE5C-0DC0-2E8A-FA21-9E86FA3E1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211FD-824C-4E59-976B-6822619D2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0297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blipFill rotWithShape="0">
                <a:blip r:embed="rId2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20645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py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873" y="6234962"/>
            <a:ext cx="2552610" cy="36658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7339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Slide -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blipFill rotWithShape="0">
                <a:blip r:embed="rId3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32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873" y="6234962"/>
            <a:ext cx="2552610" cy="366586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blipFill rotWithShape="0">
                <a:blip r:embed="rId2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072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"/>
          <p:cNvSpPr>
            <a:spLocks noGrp="1"/>
          </p:cNvSpPr>
          <p:nvPr>
            <p:ph type="pic" sz="quarter" idx="18"/>
          </p:nvPr>
        </p:nvSpPr>
        <p:spPr>
          <a:xfrm>
            <a:off x="0" y="1621436"/>
            <a:ext cx="5486400" cy="389744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INSERT IMAGE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blipFill rotWithShape="0">
                <a:blip r:embed="rId2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4" name="Straight Connector 23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-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1"/>
          <p:cNvSpPr>
            <a:spLocks noGrp="1"/>
          </p:cNvSpPr>
          <p:nvPr>
            <p:ph type="pic" sz="quarter" idx="18"/>
          </p:nvPr>
        </p:nvSpPr>
        <p:spPr>
          <a:xfrm>
            <a:off x="3781791" y="1492096"/>
            <a:ext cx="2953526" cy="225847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INSERT IMAGE</a:t>
            </a:r>
          </a:p>
        </p:txBody>
      </p:sp>
      <p:sp>
        <p:nvSpPr>
          <p:cNvPr id="10" name="Picture Placeholder 1"/>
          <p:cNvSpPr>
            <a:spLocks noGrp="1"/>
          </p:cNvSpPr>
          <p:nvPr>
            <p:ph type="pic" sz="quarter" idx="19"/>
          </p:nvPr>
        </p:nvSpPr>
        <p:spPr>
          <a:xfrm>
            <a:off x="685800" y="3844489"/>
            <a:ext cx="2974146" cy="225847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INSERT IMAGE</a:t>
            </a:r>
          </a:p>
        </p:txBody>
      </p:sp>
      <p:sp>
        <p:nvSpPr>
          <p:cNvPr id="11" name="Picture Placeholder 1"/>
          <p:cNvSpPr>
            <a:spLocks noGrp="1"/>
          </p:cNvSpPr>
          <p:nvPr>
            <p:ph type="pic" sz="quarter" idx="20"/>
          </p:nvPr>
        </p:nvSpPr>
        <p:spPr>
          <a:xfrm>
            <a:off x="3781791" y="3844489"/>
            <a:ext cx="2953526" cy="225847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INSERT IMAGE</a:t>
            </a:r>
          </a:p>
        </p:txBody>
      </p:sp>
      <p:sp>
        <p:nvSpPr>
          <p:cNvPr id="12" name="Picture Placeholder 1"/>
          <p:cNvSpPr>
            <a:spLocks noGrp="1"/>
          </p:cNvSpPr>
          <p:nvPr>
            <p:ph type="pic" sz="quarter" idx="21"/>
          </p:nvPr>
        </p:nvSpPr>
        <p:spPr>
          <a:xfrm>
            <a:off x="685800" y="1492096"/>
            <a:ext cx="2975973" cy="2258472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solidFill>
              <a:schemeClr val="bg1">
                <a:lumMod val="85000"/>
              </a:schemeClr>
            </a:solidFill>
          </a:ln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000" baseline="0"/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       INSERT IMAGE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469900"/>
            <a:ext cx="6858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lnSpc>
                    <a:spcPct val="80000"/>
                  </a:lnSpc>
                </a:pPr>
                <a14:m>
                  <m:oMath xmlns:m="http://schemas.openxmlformats.org/officeDocument/2006/math">
                    <m:r>
                      <a:rPr lang="en-US" sz="1200" b="0" i="1" spc="200" baseline="30000" smtClean="0">
                        <a:solidFill>
                          <a:schemeClr val="tx1"/>
                        </a:solidFill>
                        <a:latin typeface="Cambria Math" charset="0"/>
                        <a:ea typeface="Arial" charset="0"/>
                        <a:cs typeface="Arial" charset="0"/>
                      </a:rPr>
                      <m:t>©</m:t>
                    </m:r>
                  </m:oMath>
                </a14:m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THE OHIO STATE UNIVERSITY</a:t>
                </a:r>
                <a:r>
                  <a:rPr lang="en-US" sz="1200" spc="200" baseline="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 </a:t>
                </a:r>
                <a:r>
                  <a:rPr lang="en-US" sz="1200" spc="200" dirty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rPr>
                  <a:t>WEXNER MEDICAL CENTER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 userDrawn="1"/>
            </p:nvSpPr>
            <p:spPr>
              <a:xfrm>
                <a:off x="0" y="6515798"/>
                <a:ext cx="12192000" cy="147733"/>
              </a:xfrm>
              <a:prstGeom prst="rect">
                <a:avLst/>
              </a:prstGeom>
              <a:blipFill rotWithShape="0">
                <a:blip r:embed="rId2"/>
                <a:stretch>
                  <a:fillRect t="-62500" b="-5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" name="Straight Connector 21"/>
          <p:cNvCxnSpPr/>
          <p:nvPr userDrawn="1"/>
        </p:nvCxnSpPr>
        <p:spPr>
          <a:xfrm>
            <a:off x="685800" y="6362700"/>
            <a:ext cx="10909300" cy="0"/>
          </a:xfrm>
          <a:prstGeom prst="line">
            <a:avLst/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04863" y="315006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>
                <a:solidFill>
                  <a:srgbClr val="BC2E48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Headline</a:t>
            </a:r>
          </a:p>
          <a:p>
            <a:pPr lvl="0"/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04863" y="881743"/>
            <a:ext cx="11038794" cy="4905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 b="1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>
              <a:buNone/>
              <a:defRPr sz="2800">
                <a:latin typeface="Arial" charset="0"/>
                <a:ea typeface="Arial" charset="0"/>
                <a:cs typeface="Arial" charset="0"/>
              </a:defRPr>
            </a:lvl2pPr>
            <a:lvl3pPr marL="914400" indent="0">
              <a:buNone/>
              <a:defRPr sz="2400">
                <a:latin typeface="Arial" charset="0"/>
                <a:ea typeface="Arial" charset="0"/>
                <a:cs typeface="Arial" charset="0"/>
              </a:defRPr>
            </a:lvl3pPr>
            <a:lvl4pPr marL="13716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4pPr>
            <a:lvl5pPr marL="1828800" indent="0">
              <a:buNone/>
              <a:defRPr sz="200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 err="1"/>
              <a:t>Subheadline</a:t>
            </a:r>
            <a:endParaRPr lang="en-US" dirty="0"/>
          </a:p>
          <a:p>
            <a:pPr lvl="0"/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258618" y="6417208"/>
            <a:ext cx="15055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980A9B5-EE68-354F-8602-BA1C46728B6F}" type="slidenum">
              <a:rPr lang="en-US" sz="12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168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81" r:id="rId3"/>
    <p:sldLayoutId id="2147483685" r:id="rId4"/>
    <p:sldLayoutId id="2147483666" r:id="rId5"/>
    <p:sldLayoutId id="2147483663" r:id="rId6"/>
    <p:sldLayoutId id="2147483694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84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80" r:id="rId21"/>
    <p:sldLayoutId id="2147483693" r:id="rId22"/>
    <p:sldLayoutId id="2147483695" r:id="rId23"/>
    <p:sldLayoutId id="2147483668" r:id="rId24"/>
    <p:sldLayoutId id="2147483669" r:id="rId25"/>
    <p:sldLayoutId id="2147483671" r:id="rId26"/>
    <p:sldLayoutId id="2147483672" r:id="rId27"/>
    <p:sldLayoutId id="2147483667" r:id="rId28"/>
    <p:sldLayoutId id="2147483696" r:id="rId29"/>
    <p:sldLayoutId id="2147483697" r:id="rId30"/>
    <p:sldLayoutId id="2147483710" r:id="rId31"/>
    <p:sldLayoutId id="2147483711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50277CE-17B1-01A4-3B38-331997E6C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A68749-DAF5-C4F1-0DF7-2C8D615F8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D006B-2D25-8E03-7FF7-EA948E7083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91949E-F52A-4492-BEC5-0B2BCC0BA9FC}" type="datetimeFigureOut">
              <a:rPr lang="en-US" smtClean="0"/>
              <a:t>8/16/2023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D60ED-8969-3A56-7109-2522EA2EFB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CEBB6A-1987-3FD9-9869-1A094935B8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211FD-824C-4E59-976B-6822619D2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6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itn.hms.harvard.edu/flash/2022/microglia-the-protectors-of-the-brain/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36.png"/><Relationship Id="rId18" Type="http://schemas.openxmlformats.org/officeDocument/2006/relationships/customXml" Target="../ink/ink8.xml"/><Relationship Id="rId3" Type="http://schemas.openxmlformats.org/officeDocument/2006/relationships/image" Target="../media/image29.png"/><Relationship Id="rId21" Type="http://schemas.openxmlformats.org/officeDocument/2006/relationships/image" Target="../media/image40.png"/><Relationship Id="rId7" Type="http://schemas.openxmlformats.org/officeDocument/2006/relationships/image" Target="../media/image33.png"/><Relationship Id="rId12" Type="http://schemas.openxmlformats.org/officeDocument/2006/relationships/customXml" Target="../ink/ink5.xml"/><Relationship Id="rId1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2.xml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7.png"/><Relationship Id="rId10" Type="http://schemas.openxmlformats.org/officeDocument/2006/relationships/customXml" Target="../ink/ink4.xml"/><Relationship Id="rId19" Type="http://schemas.openxmlformats.org/officeDocument/2006/relationships/image" Target="../media/image39.png"/><Relationship Id="rId4" Type="http://schemas.openxmlformats.org/officeDocument/2006/relationships/customXml" Target="../ink/ink1.xml"/><Relationship Id="rId9" Type="http://schemas.openxmlformats.org/officeDocument/2006/relationships/image" Target="../media/image34.png"/><Relationship Id="rId14" Type="http://schemas.openxmlformats.org/officeDocument/2006/relationships/customXml" Target="../ink/ink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.xml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customXml" Target="../ink/ink11.xml"/><Relationship Id="rId5" Type="http://schemas.openxmlformats.org/officeDocument/2006/relationships/image" Target="../media/image42.png"/><Relationship Id="rId4" Type="http://schemas.openxmlformats.org/officeDocument/2006/relationships/customXml" Target="../ink/ink10.xml"/><Relationship Id="rId9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4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9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32108"/>
            <a:ext cx="1219200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4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Neurocognitive Symptoms in PASC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1" y="3114626"/>
            <a:ext cx="12192001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Presented By:</a:t>
            </a: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Andrew Schamess, MD</a:t>
            </a:r>
          </a:p>
          <a:p>
            <a:pPr algn="ctr">
              <a:lnSpc>
                <a:spcPct val="100000"/>
              </a:lnSpc>
            </a:pPr>
            <a:endParaRPr lang="en-US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July 10, 2023</a:t>
            </a:r>
          </a:p>
          <a:p>
            <a:pPr algn="ctr">
              <a:lnSpc>
                <a:spcPct val="100000"/>
              </a:lnSpc>
            </a:pPr>
            <a:endParaRPr lang="en-US" sz="36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66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994505"/>
          </a:xfrm>
        </p:spPr>
        <p:txBody>
          <a:bodyPr/>
          <a:lstStyle/>
          <a:p>
            <a:r>
              <a:rPr lang="en-US" dirty="0"/>
              <a:t>PET hypometabolism in patients with Long COVID compared with COVID negative controls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648741"/>
            <a:ext cx="11038794" cy="490537"/>
          </a:xfrm>
        </p:spPr>
        <p:txBody>
          <a:bodyPr>
            <a:noAutofit/>
          </a:bodyPr>
          <a:lstStyle/>
          <a:p>
            <a:r>
              <a:rPr lang="en-US" sz="1600" dirty="0" err="1"/>
              <a:t>Guedj</a:t>
            </a:r>
            <a:r>
              <a:rPr lang="en-US" sz="1600" dirty="0"/>
              <a:t> E, Campion JY, </a:t>
            </a:r>
            <a:r>
              <a:rPr lang="en-US" sz="1600" dirty="0" err="1"/>
              <a:t>Dudouet</a:t>
            </a:r>
            <a:r>
              <a:rPr lang="en-US" sz="1600" dirty="0"/>
              <a:t> P, et al. 18F-FDG brain PET hypometabolism in patients with long COVID. </a:t>
            </a:r>
            <a:r>
              <a:rPr lang="en-US" sz="1600" i="1" dirty="0" err="1"/>
              <a:t>Eur</a:t>
            </a:r>
            <a:r>
              <a:rPr lang="en-US" sz="1600" i="1" dirty="0"/>
              <a:t> J </a:t>
            </a:r>
            <a:r>
              <a:rPr lang="en-US" sz="1600" i="1" dirty="0" err="1"/>
              <a:t>Nucl</a:t>
            </a:r>
            <a:r>
              <a:rPr lang="en-US" sz="1600" i="1" dirty="0"/>
              <a:t> Med Mol Imaging</a:t>
            </a:r>
            <a:r>
              <a:rPr lang="en-US" sz="1600" dirty="0"/>
              <a:t>. 2021;48(9):2823-2833.</a:t>
            </a:r>
            <a:endParaRPr lang="en-US" sz="16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6552899" y="1411288"/>
            <a:ext cx="5290758" cy="3896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Complaints of anosmia, memory and cognitive impairment, pain and insomnia correlated with hypometabolism in brain areas associated with those functions. </a:t>
            </a:r>
            <a:endParaRPr lang="en-US" sz="2200" dirty="0">
              <a:sym typeface="Wingdings" panose="05000000000000000000" pitchFamily="2" charset="2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4C524C4-53F9-0CD8-8E24-1C19361CF96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2540" r="12540"/>
          <a:stretch>
            <a:fillRect/>
          </a:stretch>
        </p:blipFill>
        <p:spPr>
          <a:xfrm>
            <a:off x="804863" y="1411288"/>
            <a:ext cx="5486400" cy="3897312"/>
          </a:xfrm>
        </p:spPr>
      </p:pic>
      <p:pic>
        <p:nvPicPr>
          <p:cNvPr id="11" name="Picture 10" descr="PET findings in SARS-CoV-2">
            <a:extLst>
              <a:ext uri="{FF2B5EF4-FFF2-40B4-BE49-F238E27FC236}">
                <a16:creationId xmlns:a16="http://schemas.microsoft.com/office/drawing/2014/main" id="{07C2D4C3-FF65-7217-C6B8-44F8553FA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35" y="1926431"/>
            <a:ext cx="557212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316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994505"/>
          </a:xfrm>
        </p:spPr>
        <p:txBody>
          <a:bodyPr/>
          <a:lstStyle/>
          <a:p>
            <a:r>
              <a:rPr lang="en-US" dirty="0"/>
              <a:t>Autopsy findings in 20 patients who died of acute COVID19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548488"/>
            <a:ext cx="11038794" cy="715833"/>
          </a:xfrm>
        </p:spPr>
        <p:txBody>
          <a:bodyPr>
            <a:noAutofit/>
          </a:bodyPr>
          <a:lstStyle/>
          <a:p>
            <a:r>
              <a:rPr lang="en-US" sz="1600" dirty="0"/>
              <a:t>Agrawal S, Farfel JM, </a:t>
            </a:r>
            <a:r>
              <a:rPr lang="en-US" sz="1600" dirty="0" err="1"/>
              <a:t>Arfanakis</a:t>
            </a:r>
            <a:r>
              <a:rPr lang="en-US" sz="1600" dirty="0"/>
              <a:t> K, et al. Brain autopsies of critically ill COVID-19 patients demonstrate heterogeneous profile of acute vascular injury, inflammation and age-linked chronic brain diseases. </a:t>
            </a:r>
            <a:r>
              <a:rPr lang="en-US" sz="1600" i="1" dirty="0"/>
              <a:t>Acta </a:t>
            </a:r>
            <a:r>
              <a:rPr lang="en-US" sz="1600" i="1" dirty="0" err="1"/>
              <a:t>Neuropathologica</a:t>
            </a:r>
            <a:r>
              <a:rPr lang="en-US" sz="1600" i="1" dirty="0"/>
              <a:t> Communications</a:t>
            </a:r>
            <a:r>
              <a:rPr lang="en-US" sz="1600" dirty="0"/>
              <a:t>. 2022;10(1):186.</a:t>
            </a:r>
            <a:endParaRPr lang="en-US" sz="16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6552899" y="1411288"/>
            <a:ext cx="5290758" cy="3896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Moderate to severe microglial inflammation was seen in 80%.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Other findings included recent hemorrhage, acute vascular injury, hypoxic injury, and chronic age-related pathologies.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>
                <a:sym typeface="Wingdings" panose="05000000000000000000" pitchFamily="2" charset="2"/>
              </a:rPr>
              <a:t>Stain shows microglial activation in the medulla and olfactory bulb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4C524C4-53F9-0CD8-8E24-1C19361CF96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2540" r="12540"/>
          <a:stretch>
            <a:fillRect/>
          </a:stretch>
        </p:blipFill>
        <p:spPr>
          <a:xfrm>
            <a:off x="804863" y="1411288"/>
            <a:ext cx="5486400" cy="389731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0AFA8F-C189-450C-6A1B-B9ED39196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234" y="1818995"/>
            <a:ext cx="5486400" cy="3220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27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cell type&#10;&#10;Description automatically generated">
            <a:extLst>
              <a:ext uri="{FF2B5EF4-FFF2-40B4-BE49-F238E27FC236}">
                <a16:creationId xmlns:a16="http://schemas.microsoft.com/office/drawing/2014/main" id="{5523236A-E802-6B85-7B40-5C49DCDE1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740" y="357188"/>
            <a:ext cx="9043322" cy="55912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5C8801-DF4D-4A95-A9F6-37F9DE16C72A}"/>
              </a:ext>
            </a:extLst>
          </p:cNvPr>
          <p:cNvSpPr txBox="1"/>
          <p:nvPr/>
        </p:nvSpPr>
        <p:spPr>
          <a:xfrm>
            <a:off x="1212113" y="6015036"/>
            <a:ext cx="7825562" cy="69410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Ozturk M. Microglia: The Protectors of the Brain. Harvard Science in the News. Published January 18, 2022.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https://sitn.hms.harvard.edu/flash/2022/microglia-the-protectors-of-the-brain/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Accessed July 9, 2023. </a:t>
            </a:r>
          </a:p>
        </p:txBody>
      </p:sp>
    </p:spTree>
    <p:extLst>
      <p:ext uri="{BB962C8B-B14F-4D97-AF65-F5344CB8AC3E}">
        <p14:creationId xmlns:p14="http://schemas.microsoft.com/office/powerpoint/2010/main" val="1644558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7"/>
            <a:ext cx="11038794" cy="559956"/>
          </a:xfrm>
        </p:spPr>
        <p:txBody>
          <a:bodyPr/>
          <a:lstStyle/>
          <a:p>
            <a:r>
              <a:rPr lang="en-US" dirty="0"/>
              <a:t>PET indicators of gliosis in Long COVID patients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704365"/>
            <a:ext cx="11038794" cy="559956"/>
          </a:xfrm>
        </p:spPr>
        <p:txBody>
          <a:bodyPr>
            <a:noAutofit/>
          </a:bodyPr>
          <a:lstStyle/>
          <a:p>
            <a:r>
              <a:rPr lang="en-US" sz="1600" dirty="0"/>
              <a:t>Braga J, Lepra M, Kish SJ, et al. Neuroinflammation After COVID-19 With Persistent Depressive and Cognitive Symptoms. </a:t>
            </a:r>
            <a:r>
              <a:rPr lang="en-US" sz="1600" i="1" dirty="0"/>
              <a:t>JAMA Psychiatry</a:t>
            </a:r>
            <a:r>
              <a:rPr lang="en-US" sz="1600" dirty="0"/>
              <a:t>. Published online May 31, 2023. doi:10.1001/jamapsychiatry.2023.1321</a:t>
            </a:r>
            <a:endParaRPr lang="en-US" sz="16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6552899" y="874963"/>
            <a:ext cx="5290758" cy="465906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40 adult patients with depressive symptoms +/- cognitive symptoms after mild to moderate SARS-CoV-2 infection, and 40 matched controls.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PET imaging of translocator protein used to identify areas of gliosis.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Glial activation in ventral striatum and dorsal putamen was most elevated compared with controls.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Putamen: motor control, learning (anticipation/reward), language.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Ventral striatum connects reward with motor behavior (lesion =&gt; anhedonia).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4C524C4-53F9-0CD8-8E24-1C19361CF96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2540" r="12540"/>
          <a:stretch>
            <a:fillRect/>
          </a:stretch>
        </p:blipFill>
        <p:spPr>
          <a:xfrm>
            <a:off x="804863" y="1411288"/>
            <a:ext cx="5486400" cy="3897312"/>
          </a:xfrm>
        </p:spPr>
      </p:pic>
      <p:pic>
        <p:nvPicPr>
          <p:cNvPr id="5" name="Picture 4" descr="A diagram of a brain&#10;&#10;Description automatically generated">
            <a:extLst>
              <a:ext uri="{FF2B5EF4-FFF2-40B4-BE49-F238E27FC236}">
                <a16:creationId xmlns:a16="http://schemas.microsoft.com/office/drawing/2014/main" id="{35293357-AE13-27B8-959D-BF0723169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3" y="928159"/>
            <a:ext cx="4834239" cy="4674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735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3603364" cy="3113994"/>
          </a:xfrm>
        </p:spPr>
        <p:txBody>
          <a:bodyPr/>
          <a:lstStyle/>
          <a:p>
            <a:r>
              <a:rPr lang="en-US" dirty="0"/>
              <a:t>Proposed mechanisms of Long COVID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4790364"/>
            <a:ext cx="3808080" cy="1473957"/>
          </a:xfrm>
        </p:spPr>
        <p:txBody>
          <a:bodyPr>
            <a:noAutofit/>
          </a:bodyPr>
          <a:lstStyle/>
          <a:p>
            <a:r>
              <a:rPr lang="en-US" sz="1600" dirty="0"/>
              <a:t>Kenny G, Townsend L, </a:t>
            </a:r>
            <a:r>
              <a:rPr lang="en-US" sz="1600" dirty="0" err="1"/>
              <a:t>Savinelli</a:t>
            </a:r>
            <a:r>
              <a:rPr lang="en-US" sz="1600" dirty="0"/>
              <a:t> S, Mallon PWG. Long COVID: Clinical characteristics, proposed pathogenesis and potential therapeutic targets. </a:t>
            </a:r>
            <a:r>
              <a:rPr lang="en-US" sz="1600" i="1" dirty="0"/>
              <a:t>Front Mol </a:t>
            </a:r>
            <a:r>
              <a:rPr lang="en-US" sz="1600" i="1" dirty="0" err="1"/>
              <a:t>Biosci</a:t>
            </a:r>
            <a:r>
              <a:rPr lang="en-US" sz="1600" dirty="0"/>
              <a:t>. 2023;10:1157651.</a:t>
            </a:r>
            <a:endParaRPr lang="en-US" sz="1600" b="0" dirty="0"/>
          </a:p>
        </p:txBody>
      </p:sp>
      <p:pic>
        <p:nvPicPr>
          <p:cNvPr id="6" name="Picture 5" descr="A diagram of a disease&#10;&#10;Description automatically generated">
            <a:extLst>
              <a:ext uri="{FF2B5EF4-FFF2-40B4-BE49-F238E27FC236}">
                <a16:creationId xmlns:a16="http://schemas.microsoft.com/office/drawing/2014/main" id="{673F252F-99AB-2D67-2823-2FBE129FB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780" y="53787"/>
            <a:ext cx="5842663" cy="621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84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text, screenshot&#10;&#10;Description automatically generated">
            <a:extLst>
              <a:ext uri="{FF2B5EF4-FFF2-40B4-BE49-F238E27FC236}">
                <a16:creationId xmlns:a16="http://schemas.microsoft.com/office/drawing/2014/main" id="{EFDDEAE7-92FF-88B9-5E91-2B335E18195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4532" r="4532"/>
          <a:stretch>
            <a:fillRect/>
          </a:stretch>
        </p:blipFill>
        <p:spPr>
          <a:xfrm>
            <a:off x="805242" y="1549770"/>
            <a:ext cx="5290758" cy="3758461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994505"/>
          </a:xfrm>
        </p:spPr>
        <p:txBody>
          <a:bodyPr/>
          <a:lstStyle/>
          <a:p>
            <a:r>
              <a:rPr lang="en-US" dirty="0"/>
              <a:t>Direct and indirect effects of SARS-CoV-2 virus on the brain and mode of entry into the CNS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648741"/>
            <a:ext cx="11038794" cy="490537"/>
          </a:xfrm>
        </p:spPr>
        <p:txBody>
          <a:bodyPr>
            <a:noAutofit/>
          </a:bodyPr>
          <a:lstStyle/>
          <a:p>
            <a:r>
              <a:rPr lang="en-US" sz="1600" b="0" dirty="0"/>
              <a:t>Granholm AC. Long-Term Effects of SARS-CoV-2 in the Brain: Clinical Consequences and Molecular Mechanisms. </a:t>
            </a:r>
            <a:r>
              <a:rPr lang="en-US" sz="1600" b="0" i="1" dirty="0"/>
              <a:t>J Clin Med Res</a:t>
            </a:r>
            <a:r>
              <a:rPr lang="en-US" sz="1600" b="0" dirty="0"/>
              <a:t>. 2023;12(9).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6552899" y="1549770"/>
            <a:ext cx="5290758" cy="3758461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342900" indent="-342900">
              <a:buFont typeface="+mj-lt"/>
              <a:buAutoNum type="alphaUcPeriod"/>
            </a:pPr>
            <a:r>
              <a:rPr lang="en-US" sz="2100" dirty="0"/>
              <a:t>Virus enters with T-cells due to increased BBB permeability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100" dirty="0"/>
              <a:t>Virus binds to endothelial cell and penetrates the BBB directly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100" dirty="0"/>
              <a:t>Virus attacks nasal mucosa and is transported retrograde through olfactory neurons</a:t>
            </a:r>
          </a:p>
          <a:p>
            <a:pPr marL="342900" indent="-342900">
              <a:buFont typeface="+mj-lt"/>
              <a:buAutoNum type="alphaUcPeriod"/>
            </a:pPr>
            <a:r>
              <a:rPr lang="en-US" sz="2100" dirty="0"/>
              <a:t>Virus stimulates production of IL2-beta, which binds to endothelial cells and allows cytokine and immune blood cell entry into CNS, leading to neuroinflammation and cell death </a:t>
            </a:r>
          </a:p>
        </p:txBody>
      </p:sp>
    </p:spTree>
    <p:extLst>
      <p:ext uri="{BB962C8B-B14F-4D97-AF65-F5344CB8AC3E}">
        <p14:creationId xmlns:p14="http://schemas.microsoft.com/office/powerpoint/2010/main" val="3045878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B2C65-3C6B-59E6-1670-389E2341D4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Brain fog: neuroinflammatory hypothesis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F4C45-4DAA-D9AB-276B-A42ACE3053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47907" y="1105786"/>
            <a:ext cx="5995749" cy="3684578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Airway infection leads to inflammatory response.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Cytokines, including </a:t>
            </a:r>
            <a:r>
              <a:rPr lang="en-US" sz="2000" dirty="0">
                <a:solidFill>
                  <a:srgbClr val="FFFF00"/>
                </a:solidFill>
              </a:rPr>
              <a:t>CCL11</a:t>
            </a:r>
            <a:r>
              <a:rPr lang="en-US" sz="2000" dirty="0"/>
              <a:t>, enter the CNS.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Microglia (CNS macrophages) are activated.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This leads to impairment of…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Impaired homeostasis and plasticity of myelin-forming cells.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Impaired  hippocampal neurogenesis (necessary for healthy memory function).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Induction of neurotoxic astrocytes.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5B354833-A635-26F0-4821-D90053F35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169" y="1105786"/>
            <a:ext cx="5055499" cy="505549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C4E37CD-930A-C4CA-71B4-6C546F8C240D}"/>
              </a:ext>
            </a:extLst>
          </p:cNvPr>
          <p:cNvSpPr txBox="1"/>
          <p:nvPr/>
        </p:nvSpPr>
        <p:spPr>
          <a:xfrm>
            <a:off x="5847907" y="5204636"/>
            <a:ext cx="4816549" cy="869849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Fernández-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Castañeda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A, Lu P, Geraghty AC, et al. Mild respiratory COVID can cause multi-lineage neural cell and myelin dysregulation. 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Cell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. 2022;185(14):2452-2468.e16.</a:t>
            </a:r>
          </a:p>
        </p:txBody>
      </p:sp>
    </p:spTree>
    <p:extLst>
      <p:ext uri="{BB962C8B-B14F-4D97-AF65-F5344CB8AC3E}">
        <p14:creationId xmlns:p14="http://schemas.microsoft.com/office/powerpoint/2010/main" val="3729126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B2C65-3C6B-59E6-1670-389E2341D4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Brain fog: neuroinflammatory hypothesis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F4C45-4DAA-D9AB-276B-A42ACE3053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47907" y="1105786"/>
            <a:ext cx="5995749" cy="3434316"/>
          </a:xfrm>
        </p:spPr>
        <p:txBody>
          <a:bodyPr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Micrographs of neuroblasts (nerve cell precursors) in the medial dentate gyrus of the hippocampus of mice 7 weeks after acute COVID19 infection versus control mice.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This was associated with elevated CCL-11 levels in the serum of the infected compared with control mice.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4E37CD-930A-C4CA-71B4-6C546F8C240D}"/>
              </a:ext>
            </a:extLst>
          </p:cNvPr>
          <p:cNvSpPr txBox="1"/>
          <p:nvPr/>
        </p:nvSpPr>
        <p:spPr>
          <a:xfrm>
            <a:off x="5847907" y="5204636"/>
            <a:ext cx="4816549" cy="869849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Fernández-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Castañeda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A, Lu P, Geraghty AC, et al. Mild respiratory COVID can cause multi-lineage neural cell and myelin dysregulation. 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Cell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. 2022;185(14):2452-2468.e16.</a:t>
            </a:r>
          </a:p>
        </p:txBody>
      </p:sp>
      <p:pic>
        <p:nvPicPr>
          <p:cNvPr id="5" name="Picture 4" descr="A picture containing screenshot, colorfulness, purple&#10;&#10;Description automatically generated">
            <a:extLst>
              <a:ext uri="{FF2B5EF4-FFF2-40B4-BE49-F238E27FC236}">
                <a16:creationId xmlns:a16="http://schemas.microsoft.com/office/drawing/2014/main" id="{4B497180-41C4-2940-6C96-FD089DDF9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16" y="1379206"/>
            <a:ext cx="5506424" cy="2961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610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5B2C65-3C6B-59E6-1670-389E2341D4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Brain fog: neuroinflammatory hypothesis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9F4C45-4DAA-D9AB-276B-A42ACE30533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847907" y="1105786"/>
            <a:ext cx="5995749" cy="3434316"/>
          </a:xfrm>
        </p:spPr>
        <p:txBody>
          <a:bodyPr anchor="ctr"/>
          <a:lstStyle/>
          <a:p>
            <a:r>
              <a:rPr lang="en-US" sz="2400" dirty="0"/>
              <a:t>Serum l</a:t>
            </a:r>
            <a:r>
              <a:rPr lang="en-US" sz="2400" dirty="0">
                <a:solidFill>
                  <a:schemeClr val="bg1"/>
                </a:solidFill>
              </a:rPr>
              <a:t>evels of CCL-11 in human subjects with Long COVID and brain fog versus healthy controls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4E37CD-930A-C4CA-71B4-6C546F8C240D}"/>
              </a:ext>
            </a:extLst>
          </p:cNvPr>
          <p:cNvSpPr txBox="1"/>
          <p:nvPr/>
        </p:nvSpPr>
        <p:spPr>
          <a:xfrm>
            <a:off x="5847907" y="5204636"/>
            <a:ext cx="4816549" cy="869849"/>
          </a:xfrm>
          <a:prstGeom prst="rect">
            <a:avLst/>
          </a:prstGeom>
          <a:noFill/>
        </p:spPr>
        <p:txBody>
          <a:bodyPr wrap="square" rtlCol="0">
            <a:normAutofit fontScale="85000" lnSpcReduction="10000"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Fernández-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Castañeda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A, Lu P, Geraghty AC, et al. Mild respiratory COVID can cause multi-lineage neural cell and myelin dysregulation. </a:t>
            </a:r>
            <a:r>
              <a:rPr lang="en-US" i="1" dirty="0">
                <a:solidFill>
                  <a:schemeClr val="bg1">
                    <a:lumMod val="95000"/>
                  </a:schemeClr>
                </a:solidFill>
              </a:rPr>
              <a:t>Cell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. 2022;185(14):2452-2468.e16.</a:t>
            </a:r>
          </a:p>
        </p:txBody>
      </p:sp>
      <p:pic>
        <p:nvPicPr>
          <p:cNvPr id="6" name="Picture 5" descr="A picture containing text, diagram, screenshot, line&#10;&#10;Description automatically generated">
            <a:extLst>
              <a:ext uri="{FF2B5EF4-FFF2-40B4-BE49-F238E27FC236}">
                <a16:creationId xmlns:a16="http://schemas.microsoft.com/office/drawing/2014/main" id="{B50A7963-205F-1B22-BA24-AFA95AD86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711" y="1480843"/>
            <a:ext cx="4290308" cy="383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810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3603364" cy="3113994"/>
          </a:xfrm>
        </p:spPr>
        <p:txBody>
          <a:bodyPr/>
          <a:lstStyle/>
          <a:p>
            <a:r>
              <a:rPr lang="en-US" dirty="0"/>
              <a:t>Systemic and Neurological Immune Response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4790364"/>
            <a:ext cx="3808080" cy="1473957"/>
          </a:xfrm>
        </p:spPr>
        <p:txBody>
          <a:bodyPr>
            <a:noAutofit/>
          </a:bodyPr>
          <a:lstStyle/>
          <a:p>
            <a:r>
              <a:rPr lang="en-US" sz="1600" dirty="0" err="1"/>
              <a:t>Leng</a:t>
            </a:r>
            <a:r>
              <a:rPr lang="en-US" sz="1600" dirty="0"/>
              <a:t> A, Shah M, Ahmad SA, et al. Pathogenesis Underlying Neurological Manifestations of Long COVID Syndrome and Potential Therapeutics. </a:t>
            </a:r>
            <a:r>
              <a:rPr lang="en-US" sz="1600" i="1" dirty="0"/>
              <a:t>Cells</a:t>
            </a:r>
            <a:r>
              <a:rPr lang="en-US" sz="1600" dirty="0"/>
              <a:t>. 2023;12(5). doi:10.3390/cells12050816</a:t>
            </a:r>
            <a:endParaRPr lang="en-US" sz="1600" b="0" dirty="0"/>
          </a:p>
        </p:txBody>
      </p:sp>
      <p:pic>
        <p:nvPicPr>
          <p:cNvPr id="5" name="Picture 4" descr="A diagram of a brain&#10;&#10;Description automatically generated">
            <a:extLst>
              <a:ext uri="{FF2B5EF4-FFF2-40B4-BE49-F238E27FC236}">
                <a16:creationId xmlns:a16="http://schemas.microsoft.com/office/drawing/2014/main" id="{42AE2420-A15B-30C1-03CE-B3A09AC4B2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826" y="315006"/>
            <a:ext cx="6833454" cy="562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632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AFC861-B14C-3D5F-8CE0-31162A48E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Learning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BAC4D-6037-3A2A-43EE-F6E13C0B0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44978"/>
            <a:ext cx="10972800" cy="4277580"/>
          </a:xfrm>
        </p:spPr>
        <p:txBody>
          <a:bodyPr>
            <a:norm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Understand working criteria for the diagnosis of PASC.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>
                <a:solidFill>
                  <a:srgbClr val="000000"/>
                </a:solidFill>
                <a:latin typeface="Calibri" panose="020F0502020204030204" pitchFamily="34" charset="0"/>
              </a:rPr>
              <a:t>Understand possible causes of neuroinflammation in PASC and relationship to cognitive symptoms.</a:t>
            </a:r>
            <a:endParaRPr lang="en-US" sz="32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Understand the impact of PASC on patients’ quality of life and functional status.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b="0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Understand behavioral, rehabilitative, pharmacologic and interventional therapies commonly used to manage neurocognitive symptoms in PASC.</a:t>
            </a:r>
          </a:p>
          <a:p>
            <a:pPr marL="0" indent="0">
              <a:buNone/>
            </a:pPr>
            <a:endParaRPr lang="en-US" sz="24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667440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500247"/>
          </a:xfrm>
        </p:spPr>
        <p:txBody>
          <a:bodyPr/>
          <a:lstStyle/>
          <a:p>
            <a:r>
              <a:rPr lang="en-US" dirty="0"/>
              <a:t>Normal tryptophan metabolism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921021"/>
            <a:ext cx="11038794" cy="343299"/>
          </a:xfrm>
        </p:spPr>
        <p:txBody>
          <a:bodyPr>
            <a:noAutofit/>
          </a:bodyPr>
          <a:lstStyle/>
          <a:p>
            <a:r>
              <a:rPr lang="en-US" sz="1400" dirty="0"/>
              <a:t>Parrott JM, O’Connor JC. Kynurenine 3-Monooxygenase: An Influential Mediator of Neuropathology. </a:t>
            </a:r>
            <a:r>
              <a:rPr lang="en-US" sz="1400" i="1" dirty="0"/>
              <a:t>Front Psychiatry</a:t>
            </a:r>
            <a:r>
              <a:rPr lang="en-US" sz="1400" dirty="0"/>
              <a:t>. 2015;6:116.</a:t>
            </a:r>
            <a:endParaRPr lang="en-US" sz="14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6552899" y="936978"/>
            <a:ext cx="5290758" cy="4684888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Tryptophan is an essential amino acid – obtained from diet and from production by gut microbes.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Tryptophan and its metabolite, kynurenine, cross the blood-brain barrier.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In astrocytes, kynurenine is metabolized to kynurenic acid (KA), which is (generally) neuroprotective.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In microglia, kynurenine is metabolized to quinolinic acid (QA), which  is neurotoxic at high doses.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Persistent brain inflammation leads to high QA level at synapses.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QA is an excitotoxin at the NMDA receptor.</a:t>
            </a:r>
          </a:p>
        </p:txBody>
      </p:sp>
      <p:pic>
        <p:nvPicPr>
          <p:cNvPr id="6" name="Picture 5" descr="A diagram of a chemical reaction&#10;&#10;Description automatically generated">
            <a:extLst>
              <a:ext uri="{FF2B5EF4-FFF2-40B4-BE49-F238E27FC236}">
                <a16:creationId xmlns:a16="http://schemas.microsoft.com/office/drawing/2014/main" id="{16321518-64E8-0510-6FFF-CF8E21DF04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42" y="851049"/>
            <a:ext cx="5471380" cy="49514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23D6C535-469A-EACE-4D85-D49280E0A842}"/>
                  </a:ext>
                </a:extLst>
              </p14:cNvPr>
              <p14:cNvContentPartPr/>
              <p14:nvPr/>
            </p14:nvContentPartPr>
            <p14:xfrm>
              <a:off x="2664044" y="1794262"/>
              <a:ext cx="756720" cy="360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23D6C535-469A-EACE-4D85-D49280E0A84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10044" y="1686622"/>
                <a:ext cx="864360" cy="25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365AEA75-E676-A043-BD62-F7E5F0A52A4D}"/>
                  </a:ext>
                </a:extLst>
              </p14:cNvPr>
              <p14:cNvContentPartPr/>
              <p14:nvPr/>
            </p14:nvContentPartPr>
            <p14:xfrm>
              <a:off x="1455884" y="4322542"/>
              <a:ext cx="1415520" cy="7020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365AEA75-E676-A043-BD62-F7E5F0A52A4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402244" y="4214542"/>
                <a:ext cx="1523160" cy="28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ACDE9F4-7A30-2FED-4C83-5B9CCC420CEA}"/>
                  </a:ext>
                </a:extLst>
              </p14:cNvPr>
              <p14:cNvContentPartPr/>
              <p14:nvPr/>
            </p14:nvContentPartPr>
            <p14:xfrm>
              <a:off x="1952324" y="5203822"/>
              <a:ext cx="405360" cy="572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ACDE9F4-7A30-2FED-4C83-5B9CCC420CE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98684" y="5095822"/>
                <a:ext cx="513000" cy="27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9FD42EF0-7F20-EEC5-2845-7EE46B0A2360}"/>
                  </a:ext>
                </a:extLst>
              </p14:cNvPr>
              <p14:cNvContentPartPr/>
              <p14:nvPr/>
            </p14:nvContentPartPr>
            <p14:xfrm>
              <a:off x="4729364" y="1817302"/>
              <a:ext cx="1421640" cy="583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9FD42EF0-7F20-EEC5-2845-7EE46B0A236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675724" y="1709302"/>
                <a:ext cx="1529280" cy="27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FB6B2348-CBEA-36B0-75BC-08A86E8DF764}"/>
                  </a:ext>
                </a:extLst>
              </p14:cNvPr>
              <p14:cNvContentPartPr/>
              <p14:nvPr/>
            </p14:nvContentPartPr>
            <p14:xfrm>
              <a:off x="3138164" y="2381422"/>
              <a:ext cx="95652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FB6B2348-CBEA-36B0-75BC-08A86E8DF76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33844" y="2377102"/>
                <a:ext cx="965160" cy="9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1CB99AD1-3EA2-41A0-BB32-7130308F17C5}"/>
                  </a:ext>
                </a:extLst>
              </p14:cNvPr>
              <p14:cNvContentPartPr/>
              <p14:nvPr/>
            </p14:nvContentPartPr>
            <p14:xfrm>
              <a:off x="4104044" y="2139142"/>
              <a:ext cx="61560" cy="23148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1CB99AD1-3EA2-41A0-BB32-7130308F17C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099724" y="2134822"/>
                <a:ext cx="7020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81C7C915-A569-FE84-1830-EA09126E01F5}"/>
                  </a:ext>
                </a:extLst>
              </p14:cNvPr>
              <p14:cNvContentPartPr/>
              <p14:nvPr/>
            </p14:nvContentPartPr>
            <p14:xfrm>
              <a:off x="3057884" y="2101342"/>
              <a:ext cx="1028880" cy="3204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81C7C915-A569-FE84-1830-EA09126E01F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053564" y="2097022"/>
                <a:ext cx="1037520" cy="4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C99C15D2-55DA-116C-B518-0169B6FA8669}"/>
                  </a:ext>
                </a:extLst>
              </p14:cNvPr>
              <p14:cNvContentPartPr/>
              <p14:nvPr/>
            </p14:nvContentPartPr>
            <p14:xfrm>
              <a:off x="3047444" y="2099542"/>
              <a:ext cx="76680" cy="3297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C99C15D2-55DA-116C-B518-0169B6FA866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043124" y="2095222"/>
                <a:ext cx="85320" cy="338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C36DEC04-B87F-9CF5-9986-43507412A101}"/>
                  </a:ext>
                </a:extLst>
              </p14:cNvPr>
              <p14:cNvContentPartPr/>
              <p14:nvPr/>
            </p14:nvContentPartPr>
            <p14:xfrm>
              <a:off x="2664044" y="1083262"/>
              <a:ext cx="771480" cy="464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C36DEC04-B87F-9CF5-9986-43507412A10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610044" y="975622"/>
                <a:ext cx="879120" cy="262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0286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994505"/>
          </a:xfrm>
        </p:spPr>
        <p:txBody>
          <a:bodyPr/>
          <a:lstStyle/>
          <a:p>
            <a:r>
              <a:rPr lang="en-US" dirty="0"/>
              <a:t>The kynurenine to quinolinic acid pathway has been implicated in numerous neuropsychiatric diseases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3687726" y="1411288"/>
            <a:ext cx="4816549" cy="3896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Huntington’s Disease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Parkinson’s Disease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Alzheimer’s Disease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Depression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Schizophrenia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Traumatic Brain Injury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Multiple Sclerosis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Systemic Lupus with CNS symptoms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…PASC?</a:t>
            </a:r>
          </a:p>
        </p:txBody>
      </p:sp>
    </p:spTree>
    <p:extLst>
      <p:ext uri="{BB962C8B-B14F-4D97-AF65-F5344CB8AC3E}">
        <p14:creationId xmlns:p14="http://schemas.microsoft.com/office/powerpoint/2010/main" val="21788790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994505"/>
          </a:xfrm>
        </p:spPr>
        <p:txBody>
          <a:bodyPr/>
          <a:lstStyle/>
          <a:p>
            <a:r>
              <a:rPr lang="en-US" dirty="0"/>
              <a:t>Location of enzymes active in tryptophan metabolism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548488"/>
            <a:ext cx="11038794" cy="715833"/>
          </a:xfrm>
        </p:spPr>
        <p:txBody>
          <a:bodyPr anchor="ctr">
            <a:noAutofit/>
          </a:bodyPr>
          <a:lstStyle/>
          <a:p>
            <a:r>
              <a:rPr lang="en-US" sz="1600" dirty="0"/>
              <a:t>Tanaka M, Szabó Á, </a:t>
            </a:r>
            <a:r>
              <a:rPr lang="en-US" sz="1600" dirty="0" err="1"/>
              <a:t>Spekker</a:t>
            </a:r>
            <a:r>
              <a:rPr lang="en-US" sz="1600" dirty="0"/>
              <a:t> E, </a:t>
            </a:r>
            <a:r>
              <a:rPr lang="en-US" sz="1600" dirty="0" err="1"/>
              <a:t>Polyák</a:t>
            </a:r>
            <a:r>
              <a:rPr lang="en-US" sz="1600" dirty="0"/>
              <a:t> H, </a:t>
            </a:r>
            <a:r>
              <a:rPr lang="en-US" sz="1600" dirty="0" err="1"/>
              <a:t>Tóth</a:t>
            </a:r>
            <a:r>
              <a:rPr lang="en-US" sz="1600" dirty="0"/>
              <a:t> F, </a:t>
            </a:r>
            <a:r>
              <a:rPr lang="en-US" sz="1600" dirty="0" err="1"/>
              <a:t>Vécsei</a:t>
            </a:r>
            <a:r>
              <a:rPr lang="en-US" sz="1600" dirty="0"/>
              <a:t> L. Mitochondrial Impairment: A Common Motif in Neuropsychiatric Presentation? The Link to the Tryptophan-Kynurenine Metabolic System. </a:t>
            </a:r>
            <a:r>
              <a:rPr lang="en-US" sz="1600" i="1" dirty="0"/>
              <a:t>Cells</a:t>
            </a:r>
            <a:r>
              <a:rPr lang="en-US" sz="1600" dirty="0"/>
              <a:t>. 2022;11(16). doi:10.3390/cells11162607</a:t>
            </a:r>
            <a:endParaRPr lang="en-US" sz="1600" b="0" dirty="0"/>
          </a:p>
        </p:txBody>
      </p:sp>
      <p:pic>
        <p:nvPicPr>
          <p:cNvPr id="5" name="Picture 4" descr="A diagram of a cell&#10;&#10;Description automatically generated">
            <a:extLst>
              <a:ext uri="{FF2B5EF4-FFF2-40B4-BE49-F238E27FC236}">
                <a16:creationId xmlns:a16="http://schemas.microsoft.com/office/drawing/2014/main" id="{DDCCAB36-63B7-51B7-27F3-7FADEE971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5069" y="965125"/>
            <a:ext cx="5921863" cy="443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124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715833"/>
          </a:xfrm>
        </p:spPr>
        <p:txBody>
          <a:bodyPr/>
          <a:lstStyle/>
          <a:p>
            <a:r>
              <a:rPr lang="en-US" dirty="0"/>
              <a:t>Two cell types, two pathways of tryptophan metabolism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548488"/>
            <a:ext cx="11038794" cy="715833"/>
          </a:xfrm>
        </p:spPr>
        <p:txBody>
          <a:bodyPr anchor="ctr">
            <a:noAutofit/>
          </a:bodyPr>
          <a:lstStyle/>
          <a:p>
            <a:r>
              <a:rPr lang="en-US" sz="1600" dirty="0"/>
              <a:t>Meier TB, </a:t>
            </a:r>
            <a:r>
              <a:rPr lang="en-US" sz="1600" dirty="0" err="1"/>
              <a:t>Savitz</a:t>
            </a:r>
            <a:r>
              <a:rPr lang="en-US" sz="1600" dirty="0"/>
              <a:t> J. The Kynurenine Pathway in Traumatic Brain Injury: Implications for Psychiatric Outcomes. </a:t>
            </a:r>
            <a:r>
              <a:rPr lang="en-US" sz="1600" i="1" dirty="0"/>
              <a:t>Biol Psychiatry</a:t>
            </a:r>
            <a:r>
              <a:rPr lang="en-US" sz="1600" dirty="0"/>
              <a:t>. 2022;91(5):449-458.</a:t>
            </a:r>
            <a:endParaRPr lang="en-US" sz="1600" b="0" dirty="0"/>
          </a:p>
        </p:txBody>
      </p:sp>
      <p:pic>
        <p:nvPicPr>
          <p:cNvPr id="5" name="Picture 4" descr="A diagram of a cell&#10;&#10;Description automatically generated">
            <a:extLst>
              <a:ext uri="{FF2B5EF4-FFF2-40B4-BE49-F238E27FC236}">
                <a16:creationId xmlns:a16="http://schemas.microsoft.com/office/drawing/2014/main" id="{A36B11C8-1E99-7DD9-B184-EFAB77820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4365" y="1156072"/>
            <a:ext cx="7743271" cy="436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448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994505"/>
          </a:xfrm>
        </p:spPr>
        <p:txBody>
          <a:bodyPr/>
          <a:lstStyle/>
          <a:p>
            <a:r>
              <a:rPr lang="en-US" dirty="0"/>
              <a:t>Mechanism of quinolinic acid neurotoxicity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548488"/>
            <a:ext cx="11038794" cy="715833"/>
          </a:xfrm>
        </p:spPr>
        <p:txBody>
          <a:bodyPr anchor="ctr">
            <a:noAutofit/>
          </a:bodyPr>
          <a:lstStyle/>
          <a:p>
            <a:r>
              <a:rPr lang="en-US" sz="1600" dirty="0"/>
              <a:t>Lovelace MD, Varney B, Sundaram G, et al. Recent evidence for an expanded role of the kynurenine pathway of tryptophan metabolism in neurological diseases. </a:t>
            </a:r>
            <a:r>
              <a:rPr lang="en-US" sz="1600" i="1" dirty="0"/>
              <a:t>Neuropharmacology</a:t>
            </a:r>
            <a:r>
              <a:rPr lang="en-US" sz="1600" dirty="0"/>
              <a:t>. 2017;112(Pt B):373-388.</a:t>
            </a:r>
            <a:endParaRPr lang="en-US" sz="1600" b="0" dirty="0"/>
          </a:p>
        </p:txBody>
      </p:sp>
      <p:pic>
        <p:nvPicPr>
          <p:cNvPr id="6" name="Picture 5" descr="A diagram of a nervous system&#10;&#10;Description automatically generated">
            <a:extLst>
              <a:ext uri="{FF2B5EF4-FFF2-40B4-BE49-F238E27FC236}">
                <a16:creationId xmlns:a16="http://schemas.microsoft.com/office/drawing/2014/main" id="{E99C7365-D75B-E1D9-83BC-60A320D64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5131" y="985563"/>
            <a:ext cx="5761739" cy="44532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46095ED-90BD-7F1A-2E5B-2AF7D024A391}"/>
                  </a:ext>
                </a:extLst>
              </p14:cNvPr>
              <p14:cNvContentPartPr/>
              <p14:nvPr/>
            </p14:nvContentPartPr>
            <p14:xfrm>
              <a:off x="7633984" y="3880340"/>
              <a:ext cx="505080" cy="48600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46095ED-90BD-7F1A-2E5B-2AF7D024A39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97984" y="3844340"/>
                <a:ext cx="576720" cy="5576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F91534FE-795A-F869-46D2-3F815F0E9A4E}"/>
              </a:ext>
            </a:extLst>
          </p:cNvPr>
          <p:cNvGrpSpPr/>
          <p:nvPr/>
        </p:nvGrpSpPr>
        <p:grpSpPr>
          <a:xfrm>
            <a:off x="7591144" y="3859100"/>
            <a:ext cx="363960" cy="266760"/>
            <a:chOff x="7591144" y="3859100"/>
            <a:chExt cx="363960" cy="266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1227D1D-DFFA-57FD-1477-98BBCD846A36}"/>
                    </a:ext>
                  </a:extLst>
                </p14:cNvPr>
                <p14:cNvContentPartPr/>
                <p14:nvPr/>
              </p14:nvContentPartPr>
              <p14:xfrm>
                <a:off x="7591144" y="3912380"/>
                <a:ext cx="11160" cy="2134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1227D1D-DFFA-57FD-1477-98BBCD846A3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555144" y="3876740"/>
                  <a:ext cx="8280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08350EF8-3BB8-C84E-B1AF-E3BE8184BDC1}"/>
                    </a:ext>
                  </a:extLst>
                </p14:cNvPr>
                <p14:cNvContentPartPr/>
                <p14:nvPr/>
              </p14:nvContentPartPr>
              <p14:xfrm>
                <a:off x="7633984" y="3859100"/>
                <a:ext cx="321120" cy="20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08350EF8-3BB8-C84E-B1AF-E3BE8184BDC1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97984" y="3823460"/>
                  <a:ext cx="392760" cy="92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42542841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548488"/>
            <a:ext cx="11038794" cy="715833"/>
          </a:xfrm>
        </p:spPr>
        <p:txBody>
          <a:bodyPr>
            <a:noAutofit/>
          </a:bodyPr>
          <a:lstStyle/>
          <a:p>
            <a:r>
              <a:rPr lang="en-US" sz="1600" dirty="0"/>
              <a:t>Gao K, Mu CL, </a:t>
            </a:r>
            <a:r>
              <a:rPr lang="en-US" sz="1600" dirty="0" err="1"/>
              <a:t>Farzi</a:t>
            </a:r>
            <a:r>
              <a:rPr lang="en-US" sz="1600" dirty="0"/>
              <a:t> A, Zhu WY. Tryptophan Metabolism: A Link Between the Gut Microbiota and Brain. </a:t>
            </a:r>
            <a:r>
              <a:rPr lang="en-US" sz="1600" i="1" dirty="0"/>
              <a:t>Adv </a:t>
            </a:r>
            <a:r>
              <a:rPr lang="en-US" sz="1600" i="1" dirty="0" err="1"/>
              <a:t>Nutr</a:t>
            </a:r>
            <a:r>
              <a:rPr lang="en-US" sz="1600" dirty="0"/>
              <a:t>. 2020;11(3):709-723.</a:t>
            </a:r>
            <a:endParaRPr lang="en-US" sz="16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804863" y="1309512"/>
            <a:ext cx="5238750" cy="39987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endParaRPr lang="en-US" sz="2200" dirty="0"/>
          </a:p>
        </p:txBody>
      </p:sp>
      <p:pic>
        <p:nvPicPr>
          <p:cNvPr id="5" name="Picture 4" descr="A picture containing text, diagram, design, illustration&#10;&#10;Description automatically generated">
            <a:extLst>
              <a:ext uri="{FF2B5EF4-FFF2-40B4-BE49-F238E27FC236}">
                <a16:creationId xmlns:a16="http://schemas.microsoft.com/office/drawing/2014/main" id="{A60BB832-6F34-FBFD-5685-C994DEAE30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946" y="432410"/>
            <a:ext cx="6267877" cy="501430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61A16F3-F7FF-2900-0653-A96493285333}"/>
              </a:ext>
            </a:extLst>
          </p:cNvPr>
          <p:cNvSpPr txBox="1"/>
          <p:nvPr/>
        </p:nvSpPr>
        <p:spPr>
          <a:xfrm>
            <a:off x="7349067" y="688622"/>
            <a:ext cx="3567289" cy="4619610"/>
          </a:xfrm>
          <a:prstGeom prst="rect">
            <a:avLst/>
          </a:prstGeom>
          <a:noFill/>
        </p:spPr>
        <p:txBody>
          <a:bodyPr wrap="square" rtlCol="0">
            <a:normAutofit lnSpcReduction="10000"/>
          </a:bodyPr>
          <a:lstStyle/>
          <a:p>
            <a:r>
              <a:rPr lang="en-US" sz="2000" dirty="0"/>
              <a:t>Manipulation of gut microbiota through diet, antibiotics, etc. contribute to shifts between serotonin synthesis and degradation via: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Changes in levels of serotonin precursors reaching the brain (tryptophan, kynurenine)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Immune signals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Short-chain fatty acids</a:t>
            </a:r>
          </a:p>
          <a:p>
            <a:endParaRPr lang="en-US" sz="2000" dirty="0"/>
          </a:p>
          <a:p>
            <a:r>
              <a:rPr lang="en-US" sz="2000" dirty="0"/>
              <a:t>There is evidence that SARS-CoV-2 infection selects for gut microbes that produce tryptophan and kynurenine</a:t>
            </a:r>
          </a:p>
        </p:txBody>
      </p:sp>
    </p:spTree>
    <p:extLst>
      <p:ext uri="{BB962C8B-B14F-4D97-AF65-F5344CB8AC3E}">
        <p14:creationId xmlns:p14="http://schemas.microsoft.com/office/powerpoint/2010/main" val="7543313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994505"/>
          </a:xfrm>
        </p:spPr>
        <p:txBody>
          <a:bodyPr/>
          <a:lstStyle/>
          <a:p>
            <a:r>
              <a:rPr lang="en-US" dirty="0"/>
              <a:t>The kynurenine pathway and objective cognitive impairment in PASC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548488"/>
            <a:ext cx="11038794" cy="715833"/>
          </a:xfrm>
        </p:spPr>
        <p:txBody>
          <a:bodyPr>
            <a:noAutofit/>
          </a:bodyPr>
          <a:lstStyle/>
          <a:p>
            <a:r>
              <a:rPr lang="en-US" sz="1600" dirty="0"/>
              <a:t>Cysique LA, </a:t>
            </a:r>
            <a:r>
              <a:rPr lang="en-US" sz="1600" dirty="0" err="1"/>
              <a:t>Jakabek</a:t>
            </a:r>
            <a:r>
              <a:rPr lang="en-US" sz="1600" dirty="0"/>
              <a:t> D, Bracken SG, et al. The kynurenine pathway relates to post-acute COVID-19 objective cognitive impairment and PASC. </a:t>
            </a:r>
            <a:r>
              <a:rPr lang="en-US" sz="1600" i="1" dirty="0"/>
              <a:t>Ann Clin </a:t>
            </a:r>
            <a:r>
              <a:rPr lang="en-US" sz="1600" i="1" dirty="0" err="1"/>
              <a:t>Transl</a:t>
            </a:r>
            <a:r>
              <a:rPr lang="en-US" sz="1600" i="1" dirty="0"/>
              <a:t> Neurol</a:t>
            </a:r>
            <a:r>
              <a:rPr lang="en-US" sz="1600" dirty="0"/>
              <a:t>. Published online June 15, 2023. doi:10.1002/acn3.51825</a:t>
            </a:r>
            <a:endParaRPr lang="en-US" sz="16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804863" y="1411288"/>
            <a:ext cx="11038794" cy="3896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128 subjects with confirmed Sars-CoV-2 infection.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No PASC (fully recovered from acute infection): 45%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PASC (persistent symptoms at 2 months): 55%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/>
              <a:t>without disability: 26%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200" dirty="0"/>
              <a:t>with disability: 29%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Followed for 12 months with neurocognitive assessments, patient-reported measures of brain fog and functioning, and measurement of kynurenine metabolites.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Prevalence of objective cognitive deficits (by </a:t>
            </a:r>
            <a:r>
              <a:rPr lang="en-US" sz="2200" dirty="0" err="1"/>
              <a:t>CogState</a:t>
            </a:r>
            <a:r>
              <a:rPr lang="en-US" sz="2200" dirty="0"/>
              <a:t> neurocognitive battery) was 15-25% in the study subjects over the course of 12 months.</a:t>
            </a:r>
          </a:p>
        </p:txBody>
      </p:sp>
    </p:spTree>
    <p:extLst>
      <p:ext uri="{BB962C8B-B14F-4D97-AF65-F5344CB8AC3E}">
        <p14:creationId xmlns:p14="http://schemas.microsoft.com/office/powerpoint/2010/main" val="466981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994505"/>
          </a:xfrm>
        </p:spPr>
        <p:txBody>
          <a:bodyPr/>
          <a:lstStyle/>
          <a:p>
            <a:r>
              <a:rPr lang="en-US" dirty="0"/>
              <a:t>The kynurenine pathway and objective cognitive impairment in PASC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548488"/>
            <a:ext cx="11038794" cy="715833"/>
          </a:xfrm>
        </p:spPr>
        <p:txBody>
          <a:bodyPr>
            <a:noAutofit/>
          </a:bodyPr>
          <a:lstStyle/>
          <a:p>
            <a:r>
              <a:rPr lang="en-US" sz="1600" dirty="0"/>
              <a:t>Cysique LA, </a:t>
            </a:r>
            <a:r>
              <a:rPr lang="en-US" sz="1600" dirty="0" err="1"/>
              <a:t>Jakabek</a:t>
            </a:r>
            <a:r>
              <a:rPr lang="en-US" sz="1600" dirty="0"/>
              <a:t> D, Bracken SG, et al. The kynurenine pathway relates to post-acute COVID-19 objective cognitive impairment and PASC. </a:t>
            </a:r>
            <a:r>
              <a:rPr lang="en-US" sz="1600" i="1" dirty="0"/>
              <a:t>Ann Clin </a:t>
            </a:r>
            <a:r>
              <a:rPr lang="en-US" sz="1600" i="1" dirty="0" err="1"/>
              <a:t>Transl</a:t>
            </a:r>
            <a:r>
              <a:rPr lang="en-US" sz="1600" i="1" dirty="0"/>
              <a:t> Neurol</a:t>
            </a:r>
            <a:r>
              <a:rPr lang="en-US" sz="1600" dirty="0"/>
              <a:t>. Published online June 15, 2023. doi:10.1002/acn3.51825</a:t>
            </a:r>
            <a:endParaRPr lang="en-US" sz="16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6552899" y="1411288"/>
            <a:ext cx="5290758" cy="3896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Levels of quinolinic acid were significantly correlated with objective cognitive impairment.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4C524C4-53F9-0CD8-8E24-1C19361CF96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2540" r="12540"/>
          <a:stretch>
            <a:fillRect/>
          </a:stretch>
        </p:blipFill>
        <p:spPr>
          <a:xfrm>
            <a:off x="804863" y="1411288"/>
            <a:ext cx="5486400" cy="3897312"/>
          </a:xfrm>
        </p:spPr>
      </p:pic>
      <p:pic>
        <p:nvPicPr>
          <p:cNvPr id="5" name="Picture 4" descr="A picture containing text, screenshot, font, number&#10;&#10;Description automatically generated">
            <a:extLst>
              <a:ext uri="{FF2B5EF4-FFF2-40B4-BE49-F238E27FC236}">
                <a16:creationId xmlns:a16="http://schemas.microsoft.com/office/drawing/2014/main" id="{7EB0C8E7-DFA8-061B-5458-2D57B3A29D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111" y="1610499"/>
            <a:ext cx="5388152" cy="36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4764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994505"/>
          </a:xfrm>
        </p:spPr>
        <p:txBody>
          <a:bodyPr/>
          <a:lstStyle/>
          <a:p>
            <a:r>
              <a:rPr lang="en-US" dirty="0"/>
              <a:t>The kynurenine pathway and objective cognitive impairment in PASC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548488"/>
            <a:ext cx="11038794" cy="715833"/>
          </a:xfrm>
        </p:spPr>
        <p:txBody>
          <a:bodyPr>
            <a:noAutofit/>
          </a:bodyPr>
          <a:lstStyle/>
          <a:p>
            <a:r>
              <a:rPr lang="en-US" sz="1600" dirty="0"/>
              <a:t>Cysique LA, </a:t>
            </a:r>
            <a:r>
              <a:rPr lang="en-US" sz="1600" dirty="0" err="1"/>
              <a:t>Jakabek</a:t>
            </a:r>
            <a:r>
              <a:rPr lang="en-US" sz="1600" dirty="0"/>
              <a:t> D, Bracken SG, et al. The kynurenine pathway relates to post-acute COVID-19 objective cognitive impairment and PASC. </a:t>
            </a:r>
            <a:r>
              <a:rPr lang="en-US" sz="1600" i="1" dirty="0"/>
              <a:t>Ann Clin </a:t>
            </a:r>
            <a:r>
              <a:rPr lang="en-US" sz="1600" i="1" dirty="0" err="1"/>
              <a:t>Transl</a:t>
            </a:r>
            <a:r>
              <a:rPr lang="en-US" sz="1600" i="1" dirty="0"/>
              <a:t> Neurol</a:t>
            </a:r>
            <a:r>
              <a:rPr lang="en-US" sz="1600" dirty="0"/>
              <a:t>. Published online June 15, 2023. doi:10.1002/acn3.51825</a:t>
            </a:r>
            <a:endParaRPr lang="en-US" sz="16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6552899" y="1411288"/>
            <a:ext cx="5290758" cy="3896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Abnormal quinolinic acid levels and kynurenine/tryptophan ratios were seen much more frequently in subjects with post-COVID cognitive impairment than in those without; and not at all in healthy controls.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Data at 2 months shown; data were similar for cognitive impairment at any study visit.  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4C524C4-53F9-0CD8-8E24-1C19361CF96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2540" r="12540"/>
          <a:stretch>
            <a:fillRect/>
          </a:stretch>
        </p:blipFill>
        <p:spPr>
          <a:xfrm>
            <a:off x="804863" y="1411288"/>
            <a:ext cx="5486400" cy="3897312"/>
          </a:xfrm>
        </p:spPr>
      </p:pic>
      <p:pic>
        <p:nvPicPr>
          <p:cNvPr id="5" name="Picture 4" descr="A graph of covid-19&#10;&#10;Description automatically generated">
            <a:extLst>
              <a:ext uri="{FF2B5EF4-FFF2-40B4-BE49-F238E27FC236}">
                <a16:creationId xmlns:a16="http://schemas.microsoft.com/office/drawing/2014/main" id="{9E5E38D1-8332-0E18-D416-1D979D53CF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159" y="1673954"/>
            <a:ext cx="5388104" cy="3510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2374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994505"/>
          </a:xfrm>
        </p:spPr>
        <p:txBody>
          <a:bodyPr/>
          <a:lstStyle/>
          <a:p>
            <a:r>
              <a:rPr lang="en-US" dirty="0"/>
              <a:t>Relationship between PASC, subjective cognitive complaints, and measured cognitive deficits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548488"/>
            <a:ext cx="11038794" cy="715833"/>
          </a:xfrm>
        </p:spPr>
        <p:txBody>
          <a:bodyPr>
            <a:noAutofit/>
          </a:bodyPr>
          <a:lstStyle/>
          <a:p>
            <a:r>
              <a:rPr lang="en-US" sz="1600" dirty="0"/>
              <a:t>Cysique LA, </a:t>
            </a:r>
            <a:r>
              <a:rPr lang="en-US" sz="1600" dirty="0" err="1"/>
              <a:t>Jakabek</a:t>
            </a:r>
            <a:r>
              <a:rPr lang="en-US" sz="1600" dirty="0"/>
              <a:t> D, Bracken SG, et al. The kynurenine pathway relates to post-acute COVID-19 objective cognitive impairment and PASC. </a:t>
            </a:r>
            <a:r>
              <a:rPr lang="en-US" sz="1600" i="1" dirty="0"/>
              <a:t>Ann Clin </a:t>
            </a:r>
            <a:r>
              <a:rPr lang="en-US" sz="1600" i="1" dirty="0" err="1"/>
              <a:t>Transl</a:t>
            </a:r>
            <a:r>
              <a:rPr lang="en-US" sz="1600" i="1" dirty="0"/>
              <a:t> Neurol</a:t>
            </a:r>
            <a:r>
              <a:rPr lang="en-US" sz="1600" dirty="0"/>
              <a:t>. Published online June 15, 2023. doi:10.1002/acn3.51825</a:t>
            </a:r>
            <a:endParaRPr lang="en-US" sz="16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6552899" y="1411288"/>
            <a:ext cx="5290758" cy="3896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Out of 20 subjects with objective cognitive deficits, 70% had PASC and 30% did not.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Subjective cognitive symptoms (“brain fog”) were reported by 24.5% of subjects with PASC and  54% of subjects with PASC and disability.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There was no association between self-reported cognitive symptoms and objective cognitive impairment.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4C524C4-53F9-0CD8-8E24-1C19361CF96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2540" r="12540"/>
          <a:stretch>
            <a:fillRect/>
          </a:stretch>
        </p:blipFill>
        <p:spPr>
          <a:xfrm>
            <a:off x="152702" y="1405916"/>
            <a:ext cx="5486400" cy="3897312"/>
          </a:xfrm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DDB86F37-0F05-768A-9F31-B78FAE8B24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9506065"/>
              </p:ext>
            </p:extLst>
          </p:nvPr>
        </p:nvGraphicFramePr>
        <p:xfrm>
          <a:off x="152702" y="1875223"/>
          <a:ext cx="5486401" cy="35244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816754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Long COVID definitions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04863" y="1246169"/>
            <a:ext cx="5285386" cy="509639"/>
          </a:xfrm>
        </p:spPr>
        <p:txBody>
          <a:bodyPr/>
          <a:lstStyle/>
          <a:p>
            <a:r>
              <a:rPr lang="en-US" dirty="0"/>
              <a:t>Centers for Disease Control</a:t>
            </a:r>
          </a:p>
        </p:txBody>
      </p:sp>
      <p:sp>
        <p:nvSpPr>
          <p:cNvPr id="4" name="Text Placeholder 2"/>
          <p:cNvSpPr txBox="1">
            <a:spLocks/>
          </p:cNvSpPr>
          <p:nvPr/>
        </p:nvSpPr>
        <p:spPr>
          <a:xfrm>
            <a:off x="6406282" y="1246170"/>
            <a:ext cx="5285386" cy="5096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1" kern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World Health Organization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43796" y="1971040"/>
            <a:ext cx="4574684" cy="1784214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8100000" algn="tr" rotWithShape="0">
              <a:schemeClr val="tx1">
                <a:alpha val="40000"/>
              </a:schemeClr>
            </a:outerShdw>
          </a:effectLst>
        </p:spPr>
        <p:txBody>
          <a:bodyPr wrap="square" rtlCol="0">
            <a:normAutofit/>
          </a:bodyPr>
          <a:lstStyle/>
          <a:p>
            <a:r>
              <a:rPr lang="en-US" dirty="0"/>
              <a:t>CDC uses the term “post-COVID conditions” (PCC) as an umbrella term for the wide range of health consequences that can be present </a:t>
            </a:r>
            <a:r>
              <a:rPr lang="en-US" b="1" dirty="0"/>
              <a:t>four or more weeks</a:t>
            </a:r>
            <a:r>
              <a:rPr lang="en-US" dirty="0"/>
              <a:t> after infection with SARS-CoV-2, the virus that causes COVID-19.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99716" y="1971040"/>
            <a:ext cx="4574684" cy="1784214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8100000" algn="tr" rotWithShape="0">
              <a:schemeClr val="tx1">
                <a:alpha val="40000"/>
              </a:schemeClr>
            </a:outerShdw>
          </a:effectLst>
        </p:spPr>
        <p:txBody>
          <a:bodyPr wrap="square" rtlCol="0">
            <a:normAutofit/>
          </a:bodyPr>
          <a:lstStyle/>
          <a:p>
            <a:r>
              <a:rPr lang="en-US" dirty="0"/>
              <a:t>Post COVID-19 condition occurs in individuals with a history of probable or confirmed SARSCoV-2 infection, usually </a:t>
            </a:r>
            <a:r>
              <a:rPr lang="en-US" b="1" dirty="0"/>
              <a:t>3 months </a:t>
            </a:r>
            <a:r>
              <a:rPr lang="en-US" dirty="0"/>
              <a:t>from the onset of COVID-19 with symptoms that last for at least 2 months and cannot be explained by an alternative diagnosis.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D6D2F4-3981-BB3D-029A-F8B240921884}"/>
              </a:ext>
            </a:extLst>
          </p:cNvPr>
          <p:cNvSpPr txBox="1"/>
          <p:nvPr/>
        </p:nvSpPr>
        <p:spPr>
          <a:xfrm>
            <a:off x="2115879" y="3970485"/>
            <a:ext cx="6468291" cy="601607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Institute for Health and Care Excellence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C1575C-B6C7-F6C7-0B49-A94463AFC0D0}"/>
              </a:ext>
            </a:extLst>
          </p:cNvPr>
          <p:cNvSpPr txBox="1"/>
          <p:nvPr/>
        </p:nvSpPr>
        <p:spPr>
          <a:xfrm>
            <a:off x="1043796" y="4667785"/>
            <a:ext cx="10030604" cy="1302146"/>
          </a:xfrm>
          <a:prstGeom prst="rect">
            <a:avLst/>
          </a:prstGeom>
          <a:solidFill>
            <a:schemeClr val="bg2">
              <a:lumMod val="90000"/>
            </a:schemeClr>
          </a:solidFill>
          <a:effectLst>
            <a:outerShdw blurRad="50800" dist="38100" dir="8100000" algn="tr" rotWithShape="0">
              <a:schemeClr val="tx1">
                <a:alpha val="40000"/>
              </a:schemeClr>
            </a:outerShdw>
          </a:effectLst>
        </p:spPr>
        <p:txBody>
          <a:bodyPr wrap="square" rtlCol="0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Acute COVID-19: </a:t>
            </a:r>
            <a:r>
              <a:rPr lang="en-US" dirty="0"/>
              <a:t>Signs and symptoms of COVID‑19 for up to 4 weeks.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Ongoing symptomatic COVID-19: </a:t>
            </a:r>
            <a:r>
              <a:rPr lang="en-US" dirty="0"/>
              <a:t>Signs and symptoms of COVID‑19 from 4 weeks up to 12 weeks.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Post-COVID-19 syndrome: </a:t>
            </a:r>
            <a:r>
              <a:rPr lang="en-US" dirty="0"/>
              <a:t>Signs and symptoms that develop during or after an infection consistent with COVID‑19, continue for more than 12 weeks and are not explained by an alternative diagnosis.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326632" y="1143000"/>
            <a:ext cx="4976368" cy="2793999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06245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627969"/>
          </a:xfrm>
        </p:spPr>
        <p:txBody>
          <a:bodyPr/>
          <a:lstStyle/>
          <a:p>
            <a:r>
              <a:rPr lang="en-US" sz="3000" dirty="0"/>
              <a:t>Cognitive test outcomes after mild COVID-19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548488"/>
            <a:ext cx="11038794" cy="715833"/>
          </a:xfrm>
        </p:spPr>
        <p:txBody>
          <a:bodyPr anchor="ctr">
            <a:noAutofit/>
          </a:bodyPr>
          <a:lstStyle/>
          <a:p>
            <a:r>
              <a:rPr lang="en-US" sz="1600" dirty="0" err="1"/>
              <a:t>Henneghan</a:t>
            </a:r>
            <a:r>
              <a:rPr lang="en-US" sz="1600" dirty="0"/>
              <a:t> AM, Lewis KA, Gill E, Kesler SR. Cognitive Impairment in Non-critical, Mild-to-Moderate COVID-19 Survivors. </a:t>
            </a:r>
            <a:r>
              <a:rPr lang="en-US" sz="1600" i="1" dirty="0"/>
              <a:t>Front Psychol</a:t>
            </a:r>
            <a:r>
              <a:rPr lang="en-US" sz="1600" dirty="0"/>
              <a:t>. 2022;13:770459.</a:t>
            </a:r>
            <a:endParaRPr lang="en-US" sz="16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5048250" y="1411288"/>
            <a:ext cx="6795407" cy="3896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200" dirty="0"/>
              <a:t>Neuropsychological testing conducted on 79 subjects, aged 22-65 years, mean of 3.8 months post-diagnosis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Subjective cognitive impairment: 15%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Objective cognitive impairment: 40%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Executive functioning deficit: 28%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Impaired attention and processing speed: 17%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Impaired delayed recall: 15%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Reduced cognitive flexibility: 13%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Impaired immediate recall: 11%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COVID-19  symptoms/severity  were  not  associated  with   overall  objective  cognitive  function</a:t>
            </a:r>
          </a:p>
        </p:txBody>
      </p:sp>
      <p:pic>
        <p:nvPicPr>
          <p:cNvPr id="5" name="Picture 4" descr="A diagram of a covid-19&#10;&#10;Description automatically generated">
            <a:extLst>
              <a:ext uri="{FF2B5EF4-FFF2-40B4-BE49-F238E27FC236}">
                <a16:creationId xmlns:a16="http://schemas.microsoft.com/office/drawing/2014/main" id="{8EEFF4E8-916F-092C-65FB-0343DB32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3" y="1054449"/>
            <a:ext cx="3148012" cy="429048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8D1AB16-00D3-8CEA-BF23-FB98D55360A8}"/>
              </a:ext>
            </a:extLst>
          </p:cNvPr>
          <p:cNvSpPr/>
          <p:nvPr/>
        </p:nvSpPr>
        <p:spPr>
          <a:xfrm>
            <a:off x="4912242" y="4423144"/>
            <a:ext cx="6634716" cy="885087"/>
          </a:xfrm>
          <a:prstGeom prst="ellipse">
            <a:avLst/>
          </a:prstGeom>
          <a:solidFill>
            <a:srgbClr val="C00000">
              <a:alpha val="4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4403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44B19873-37FC-C03F-C341-9A3FB41E10A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87671638"/>
              </p:ext>
            </p:extLst>
          </p:nvPr>
        </p:nvGraphicFramePr>
        <p:xfrm>
          <a:off x="1264763" y="454844"/>
          <a:ext cx="9662474" cy="5948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05829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60DF72-4909-2703-D4D1-4015EBCE7E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A simplified view of the peripheral nervous system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2B938C-FE6B-CC51-E350-D31A04E60A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74196" y="5689600"/>
            <a:ext cx="11038794" cy="344991"/>
          </a:xfrm>
        </p:spPr>
        <p:txBody>
          <a:bodyPr/>
          <a:lstStyle/>
          <a:p>
            <a:r>
              <a:rPr lang="en-US" sz="1600" dirty="0" err="1"/>
              <a:t>Vinik</a:t>
            </a:r>
            <a:r>
              <a:rPr lang="en-US" sz="1600" dirty="0"/>
              <a:t> AI, </a:t>
            </a:r>
            <a:r>
              <a:rPr lang="en-US" sz="1600" dirty="0" err="1"/>
              <a:t>Mehrabyan</a:t>
            </a:r>
            <a:r>
              <a:rPr lang="en-US" sz="1600" dirty="0"/>
              <a:t> A. Diabetic neuropathies. </a:t>
            </a:r>
            <a:r>
              <a:rPr lang="en-US" sz="1600" i="1" dirty="0"/>
              <a:t>Med Clin North Am</a:t>
            </a:r>
            <a:r>
              <a:rPr lang="en-US" sz="1600" dirty="0"/>
              <a:t>. 2004;88(4):947-999, xi.</a:t>
            </a:r>
          </a:p>
        </p:txBody>
      </p:sp>
      <p:pic>
        <p:nvPicPr>
          <p:cNvPr id="5" name="Picture 4" descr="Simplified view of peripheral nervous system">
            <a:extLst>
              <a:ext uri="{FF2B5EF4-FFF2-40B4-BE49-F238E27FC236}">
                <a16:creationId xmlns:a16="http://schemas.microsoft.com/office/drawing/2014/main" id="{890ACEA0-DD0E-626D-5206-CF1192C3D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9823" y="1161563"/>
            <a:ext cx="6852355" cy="4183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612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994505"/>
          </a:xfrm>
        </p:spPr>
        <p:txBody>
          <a:bodyPr/>
          <a:lstStyle/>
          <a:p>
            <a:r>
              <a:rPr lang="en-US" dirty="0"/>
              <a:t>Small fiber neuropathy classification and associated symptoms (Levine 2018)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548488"/>
            <a:ext cx="11038794" cy="715833"/>
          </a:xfrm>
        </p:spPr>
        <p:txBody>
          <a:bodyPr anchor="ctr">
            <a:noAutofit/>
          </a:bodyPr>
          <a:lstStyle/>
          <a:p>
            <a:r>
              <a:rPr lang="en-US" sz="1600" dirty="0"/>
              <a:t>Levine TD. Small Fiber Neuropathy: Disease Classification Beyond Pain and Burning. </a:t>
            </a:r>
            <a:r>
              <a:rPr lang="en-US" sz="1600" i="1" dirty="0"/>
              <a:t>J Cent </a:t>
            </a:r>
            <a:r>
              <a:rPr lang="en-US" sz="1600" i="1" dirty="0" err="1"/>
              <a:t>Nerv</a:t>
            </a:r>
            <a:r>
              <a:rPr lang="en-US" sz="1600" i="1" dirty="0"/>
              <a:t> Syst Dis</a:t>
            </a:r>
            <a:r>
              <a:rPr lang="en-US" sz="1600" dirty="0"/>
              <a:t>. 2018;10:1179573518771703.</a:t>
            </a:r>
            <a:endParaRPr lang="en-US" sz="16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7510463" y="1411288"/>
            <a:ext cx="4333194" cy="3896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Localized neuropathic syndromes with tingling, burning, numbness: SFM-PN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Widespread pain accompanied by cognitive dysfunction, sleep disturbance: SFM-WP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Dysautonomia: SMF-AD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4C524C4-53F9-0CD8-8E24-1C19361CF96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2540" r="12540"/>
          <a:stretch>
            <a:fillRect/>
          </a:stretch>
        </p:blipFill>
        <p:spPr>
          <a:xfrm>
            <a:off x="804863" y="1411288"/>
            <a:ext cx="5486400" cy="3897312"/>
          </a:xfrm>
        </p:spPr>
      </p:pic>
      <p:pic>
        <p:nvPicPr>
          <p:cNvPr id="5" name="Picture 4" descr="A diagram of a small fiber neuropathy&#10;&#10;Description automatically generated">
            <a:extLst>
              <a:ext uri="{FF2B5EF4-FFF2-40B4-BE49-F238E27FC236}">
                <a16:creationId xmlns:a16="http://schemas.microsoft.com/office/drawing/2014/main" id="{E35BA8C0-5D8C-01F9-03FD-F10BC8800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3" y="1408466"/>
            <a:ext cx="67056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979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994505"/>
          </a:xfrm>
        </p:spPr>
        <p:txBody>
          <a:bodyPr/>
          <a:lstStyle/>
          <a:p>
            <a:r>
              <a:rPr lang="en-US" dirty="0"/>
              <a:t>Small fiber neuropathy in PASC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269817"/>
            <a:ext cx="5138739" cy="994505"/>
          </a:xfrm>
        </p:spPr>
        <p:txBody>
          <a:bodyPr anchor="ctr">
            <a:noAutofit/>
          </a:bodyPr>
          <a:lstStyle/>
          <a:p>
            <a:r>
              <a:rPr lang="en-US" sz="1400" dirty="0"/>
              <a:t>Abrams RMC, Simpson DM, Navis A, </a:t>
            </a:r>
            <a:r>
              <a:rPr lang="en-US" sz="1400" dirty="0" err="1"/>
              <a:t>Jette</a:t>
            </a:r>
            <a:r>
              <a:rPr lang="en-US" sz="1400" dirty="0"/>
              <a:t> N, Zhou L, Shin SC. Small fiber neuropathy associated with SARS-CoV-2 infection. </a:t>
            </a:r>
            <a:r>
              <a:rPr lang="en-US" sz="1400" i="1" dirty="0"/>
              <a:t>Muscle Nerve</a:t>
            </a:r>
            <a:r>
              <a:rPr lang="en-US" sz="1400" dirty="0"/>
              <a:t>. 2022;65(4):440-443.</a:t>
            </a:r>
            <a:endParaRPr lang="en-US" sz="14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804864" y="1309511"/>
            <a:ext cx="5138738" cy="3896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13 subjects with painful paresthesia and numbness 2 months after SARS-CoV-2 infection.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6 had small fiber neuropathy (SFN) by skin biopsy.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3 subjects had autonomic nervous system symptoms, of whom 2 had positive biopsy for SFN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E16E1C-F50B-96BF-AC81-A0A9685D8623}"/>
              </a:ext>
            </a:extLst>
          </p:cNvPr>
          <p:cNvSpPr txBox="1"/>
          <p:nvPr/>
        </p:nvSpPr>
        <p:spPr>
          <a:xfrm>
            <a:off x="6248401" y="1309511"/>
            <a:ext cx="5747657" cy="3896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9 patients with PASC, 15 controls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All PASC patients had muscle pain, autonomic symptoms and brain fog.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All PASC patients had reduced cerebral blood flow and increase in pulse with no change in blood pressure on tilt table (no changes in controls). 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No controls and 78% of PASC subjects had small fiber neuropathy by skin biopsy.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DCC2ACD9-B378-29FF-8C5C-72498C1DC1DC}"/>
              </a:ext>
            </a:extLst>
          </p:cNvPr>
          <p:cNvSpPr txBox="1">
            <a:spLocks/>
          </p:cNvSpPr>
          <p:nvPr/>
        </p:nvSpPr>
        <p:spPr>
          <a:xfrm>
            <a:off x="6096000" y="5269817"/>
            <a:ext cx="5291137" cy="940513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800" b="1" kern="1200">
                <a:solidFill>
                  <a:srgbClr val="707272"/>
                </a:solidFill>
                <a:latin typeface="Arial" charset="0"/>
                <a:ea typeface="Arial" charset="0"/>
                <a:cs typeface="Arial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8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Novak P, Mukerji SS, </a:t>
            </a:r>
            <a:r>
              <a:rPr lang="en-US" sz="1400" dirty="0" err="1"/>
              <a:t>Alabsi</a:t>
            </a:r>
            <a:r>
              <a:rPr lang="en-US" sz="1400" dirty="0"/>
              <a:t> HS, et al. Multisystem Involvement in Post-Acute Sequelae of Coronavirus Disease 19. </a:t>
            </a:r>
            <a:r>
              <a:rPr lang="en-US" sz="1400" i="1" dirty="0"/>
              <a:t>Ann Neurol</a:t>
            </a:r>
            <a:r>
              <a:rPr lang="en-US" sz="1400" dirty="0"/>
              <a:t>. 2022;91(3):367-379.</a:t>
            </a:r>
            <a:endParaRPr lang="en-US" sz="1400" b="0" dirty="0"/>
          </a:p>
        </p:txBody>
      </p:sp>
    </p:spTree>
    <p:extLst>
      <p:ext uri="{BB962C8B-B14F-4D97-AF65-F5344CB8AC3E}">
        <p14:creationId xmlns:p14="http://schemas.microsoft.com/office/powerpoint/2010/main" val="2409446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994505"/>
          </a:xfrm>
        </p:spPr>
        <p:txBody>
          <a:bodyPr anchor="ctr"/>
          <a:lstStyle/>
          <a:p>
            <a:r>
              <a:rPr lang="en-US" dirty="0"/>
              <a:t>Reduced CNS connectivity in subjects with small fiber neuropathy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548488"/>
            <a:ext cx="11038794" cy="715833"/>
          </a:xfrm>
        </p:spPr>
        <p:txBody>
          <a:bodyPr>
            <a:noAutofit/>
          </a:bodyPr>
          <a:lstStyle/>
          <a:p>
            <a:r>
              <a:rPr lang="en-US" sz="1600" dirty="0"/>
              <a:t>Chao CC, Hsieh PC, Janice Lin CH, Huang SL, Hsieh ST, Chiang MC. Limbic Connectivity Underlies Pain Treatment Response in Small-Fiber Neuropathy. </a:t>
            </a:r>
            <a:r>
              <a:rPr lang="en-US" sz="1600" i="1" dirty="0"/>
              <a:t>Ann Neurol</a:t>
            </a:r>
            <a:r>
              <a:rPr lang="en-US" sz="1600" dirty="0"/>
              <a:t>. 2023;93(4):655-667.</a:t>
            </a:r>
            <a:endParaRPr lang="en-US" sz="16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6552899" y="1411288"/>
            <a:ext cx="5290758" cy="3896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53 subjects with biopsy-confirmed small fiber neuropathy (SFN) compared with 53 age and sex matched controls.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On fMRI testing, the SFN patients exhibited a robust and global reduction of functional and structural connectivity, mainly across the limbic and somatosensory systems.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There was also reduction in structural connectivity in the cognition-integration areas.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4C524C4-53F9-0CD8-8E24-1C19361CF96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2540" r="12540"/>
          <a:stretch>
            <a:fillRect/>
          </a:stretch>
        </p:blipFill>
        <p:spPr>
          <a:xfrm>
            <a:off x="804863" y="1411288"/>
            <a:ext cx="5486400" cy="3897312"/>
          </a:xfrm>
        </p:spPr>
      </p:pic>
      <p:pic>
        <p:nvPicPr>
          <p:cNvPr id="6" name="Picture 5" descr="A diagram of a brain&#10;&#10;Description automatically generated">
            <a:extLst>
              <a:ext uri="{FF2B5EF4-FFF2-40B4-BE49-F238E27FC236}">
                <a16:creationId xmlns:a16="http://schemas.microsoft.com/office/drawing/2014/main" id="{20092F14-380F-C482-EC7B-6E33752782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1411289"/>
            <a:ext cx="3504573" cy="3896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107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Initial approach to suspected Post-COVID Syndrome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04863" y="881743"/>
            <a:ext cx="11144884" cy="57492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Make the diagnosis: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dirty="0"/>
              <a:t>Did the symptoms begin after COVID19 infection?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dirty="0"/>
              <a:t>Have they persisted for 3 months or more?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dirty="0"/>
              <a:t>Are there alternate diagnoses?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Communicate the diagnosis: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dirty="0"/>
              <a:t>Information and validation are key.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dirty="0"/>
              <a:t>Offer practical help: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Letters to employers, FMLA</a:t>
            </a:r>
          </a:p>
          <a:p>
            <a:pPr marL="1428750" lvl="2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Referrals to social work, counseling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Prioritize symptoms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dirty="0"/>
              <a:t>What 3 symptoms bother you the most?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Symptom-specific management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041" y="1859664"/>
            <a:ext cx="3120707" cy="4771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47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ABFF82-1DD2-EFF1-712D-F7943A5B75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4947" y="351984"/>
            <a:ext cx="5157787" cy="823912"/>
          </a:xfrm>
        </p:spPr>
        <p:txBody>
          <a:bodyPr anchor="ctr"/>
          <a:lstStyle/>
          <a:p>
            <a:r>
              <a:rPr lang="en-US" dirty="0"/>
              <a:t>Characteristics of a contested illness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A459FA-79C1-FD38-2A97-588A12F5EA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1329179"/>
            <a:ext cx="5157787" cy="4242062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Status as a legitimate illness is controversial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Etiology is ambiguous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Symptoms may be attributed to other diagnoses and comorbid conditions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Treatment regimens unclear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Legal, medical and cultural classification is disputed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7C1A6A-75ED-B766-8086-2C2DDA7A9D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997575" y="351984"/>
            <a:ext cx="5183188" cy="823912"/>
          </a:xfrm>
        </p:spPr>
        <p:txBody>
          <a:bodyPr anchor="ctr"/>
          <a:lstStyle/>
          <a:p>
            <a:r>
              <a:rPr lang="en-US" dirty="0"/>
              <a:t>Experiences of Long COVID patients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5B6877F-4B9C-59F4-29D6-9B8AD618C1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6000" y="1175896"/>
            <a:ext cx="5183188" cy="4395346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Provider disbelief, lack of understanding, and attribution of symptoms to other causes impeded access to care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Provider listening and validating symptoms facilitated access to care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Confusion communicating overlapping symptoms to providers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Frustration with normal test results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Feeling there is nothing that can be done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Appreciation of providers who are open to new treatment options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Concern about long-term impact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9A88E0-D1B8-E65E-08B7-AF2EE481DC2C}"/>
              </a:ext>
            </a:extLst>
          </p:cNvPr>
          <p:cNvSpPr txBox="1"/>
          <p:nvPr/>
        </p:nvSpPr>
        <p:spPr>
          <a:xfrm>
            <a:off x="549112" y="5490135"/>
            <a:ext cx="5546888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/>
              <a:t>Swoboda DA. The social construction of contested illness legitimacy: a grounded theory analysis. </a:t>
            </a:r>
            <a:r>
              <a:rPr lang="en-US" sz="1500" i="1" dirty="0"/>
              <a:t>Qual Res Psychol</a:t>
            </a:r>
            <a:r>
              <a:rPr lang="en-US" sz="1500" dirty="0"/>
              <a:t>. 2006;3(3):233-251.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BE314C-29D3-0510-695F-E4118E871AAE}"/>
              </a:ext>
            </a:extLst>
          </p:cNvPr>
          <p:cNvSpPr txBox="1"/>
          <p:nvPr/>
        </p:nvSpPr>
        <p:spPr>
          <a:xfrm>
            <a:off x="6180840" y="5490137"/>
            <a:ext cx="5171372" cy="1260860"/>
          </a:xfrm>
          <a:prstGeom prst="rect">
            <a:avLst/>
          </a:prstGeom>
          <a:noFill/>
        </p:spPr>
        <p:txBody>
          <a:bodyPr wrap="square">
            <a:normAutofit fontScale="85000" lnSpcReduction="10000"/>
          </a:bodyPr>
          <a:lstStyle/>
          <a:p>
            <a:r>
              <a:rPr lang="en-US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MacEwan SR, </a:t>
            </a:r>
            <a:r>
              <a:rPr lang="en-US" b="0" i="0" dirty="0" err="1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Rahurkar</a:t>
            </a:r>
            <a:r>
              <a:rPr lang="en-US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 S, Tarver W, Forward C, Eramo J, </a:t>
            </a:r>
            <a:r>
              <a:rPr lang="en-US" b="0" i="0" dirty="0" err="1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Gaughan</a:t>
            </a:r>
            <a:r>
              <a:rPr lang="en-US" b="0" i="0" dirty="0">
                <a:solidFill>
                  <a:srgbClr val="242424"/>
                </a:solidFill>
                <a:effectLst/>
                <a:latin typeface="Calibri" panose="020F0502020204030204" pitchFamily="34" charset="0"/>
              </a:rPr>
              <a:t> A, Rush LJ, McConnell EM, Schamess A, McAlearney AS. 2023. “Patient Experiences Navigating Care Coordination for Long COVID: Lessons for Healthcare Systems and Providers.” </a:t>
            </a:r>
            <a:r>
              <a:rPr lang="en-US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SeroNet</a:t>
            </a:r>
            <a:r>
              <a:rPr lang="en-US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Investigators Meeting, Bethesda, MD.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818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994505"/>
          </a:xfrm>
        </p:spPr>
        <p:txBody>
          <a:bodyPr/>
          <a:lstStyle/>
          <a:p>
            <a:r>
              <a:rPr lang="en-US" dirty="0"/>
              <a:t>Functional impairment due to fatigue, depression and brain fog in 3774 treatment-seeking patients with PCC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548488"/>
            <a:ext cx="11038794" cy="715833"/>
          </a:xfrm>
        </p:spPr>
        <p:txBody>
          <a:bodyPr>
            <a:noAutofit/>
          </a:bodyPr>
          <a:lstStyle/>
          <a:p>
            <a:r>
              <a:rPr lang="en-US" sz="1600" dirty="0"/>
              <a:t>Walker S, Goodfellow H, </a:t>
            </a:r>
            <a:r>
              <a:rPr lang="en-US" sz="1600" dirty="0" err="1"/>
              <a:t>Pookarnjanamorakot</a:t>
            </a:r>
            <a:r>
              <a:rPr lang="en-US" sz="1600" dirty="0"/>
              <a:t> P, et al. Impact of fatigue as the primary determinant of functional limitations among patients with post-COVID-19 syndrome: a cross-sectional observational study. </a:t>
            </a:r>
            <a:r>
              <a:rPr lang="en-US" sz="1600" i="1" dirty="0"/>
              <a:t>BMJ Open</a:t>
            </a:r>
            <a:r>
              <a:rPr lang="en-US" sz="1600" dirty="0"/>
              <a:t>. 2023;13(6):e069217.</a:t>
            </a:r>
            <a:endParaRPr lang="en-US" sz="16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6552899" y="1411288"/>
            <a:ext cx="5290758" cy="3896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Functional Assessment of Chronic Illness Therapy – </a:t>
            </a:r>
            <a:r>
              <a:rPr lang="en-US" sz="2200" b="1" dirty="0"/>
              <a:t>Fatigue</a:t>
            </a:r>
            <a:r>
              <a:rPr lang="en-US" sz="2200" dirty="0"/>
              <a:t> (FACIT-F)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/>
              <a:t>Brain fog</a:t>
            </a:r>
            <a:r>
              <a:rPr lang="en-US" sz="2200" dirty="0"/>
              <a:t>: Perceived Deficits Questionnaire (PDQ-5)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/>
              <a:t>Depression</a:t>
            </a:r>
            <a:r>
              <a:rPr lang="en-US" sz="2200" dirty="0"/>
              <a:t>: PHQ-8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/>
              <a:t>Work and Social Adjustment</a:t>
            </a:r>
            <a:r>
              <a:rPr lang="en-US" sz="2200" dirty="0"/>
              <a:t> Scale (WCAS)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Ability to work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Home management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Social / private leisure activities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Close relationships</a:t>
            </a:r>
          </a:p>
        </p:txBody>
      </p:sp>
      <p:pic>
        <p:nvPicPr>
          <p:cNvPr id="8" name="Picture 7" descr="A graph showing a number of fatigues&#10;&#10;Description automatically generated">
            <a:extLst>
              <a:ext uri="{FF2B5EF4-FFF2-40B4-BE49-F238E27FC236}">
                <a16:creationId xmlns:a16="http://schemas.microsoft.com/office/drawing/2014/main" id="{14BD4E77-5E85-99B1-2DD9-7E99C50D5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36" y="1924050"/>
            <a:ext cx="6126164" cy="2896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0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994505"/>
          </a:xfrm>
        </p:spPr>
        <p:txBody>
          <a:bodyPr/>
          <a:lstStyle/>
          <a:p>
            <a:r>
              <a:rPr lang="en-US" dirty="0"/>
              <a:t>Functional impairment due to fatigue, depression and brain fog in 3774 treatment-seeking patients with PCC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548488"/>
            <a:ext cx="11038794" cy="715833"/>
          </a:xfrm>
        </p:spPr>
        <p:txBody>
          <a:bodyPr>
            <a:noAutofit/>
          </a:bodyPr>
          <a:lstStyle/>
          <a:p>
            <a:r>
              <a:rPr lang="en-US" sz="1600" dirty="0"/>
              <a:t>Walker S, Goodfellow H, </a:t>
            </a:r>
            <a:r>
              <a:rPr lang="en-US" sz="1600" dirty="0" err="1"/>
              <a:t>Pookarnjanamorakot</a:t>
            </a:r>
            <a:r>
              <a:rPr lang="en-US" sz="1600" dirty="0"/>
              <a:t> P, et al. Impact of fatigue as the primary determinant of functional limitations among patients with post-COVID-19 syndrome: a cross-sectional observational study. </a:t>
            </a:r>
            <a:r>
              <a:rPr lang="en-US" sz="1600" i="1" dirty="0"/>
              <a:t>BMJ Open</a:t>
            </a:r>
            <a:r>
              <a:rPr lang="en-US" sz="1600" dirty="0"/>
              <a:t>. 2023;13(6):e069217.</a:t>
            </a:r>
            <a:endParaRPr lang="en-US" sz="16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6552899" y="1411288"/>
            <a:ext cx="5290758" cy="3896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Functional Assessment of Chronic Illness Therapy – </a:t>
            </a:r>
            <a:r>
              <a:rPr lang="en-US" sz="2200" b="1" dirty="0"/>
              <a:t>Fatigue</a:t>
            </a:r>
            <a:r>
              <a:rPr lang="en-US" sz="2200" dirty="0"/>
              <a:t> (FACIT-F)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/>
              <a:t>Brain fog</a:t>
            </a:r>
            <a:r>
              <a:rPr lang="en-US" sz="2200" dirty="0"/>
              <a:t>: Perceived Deficits Questionnaire (PDQ-5)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/>
              <a:t>Depression</a:t>
            </a:r>
            <a:r>
              <a:rPr lang="en-US" sz="2200" dirty="0"/>
              <a:t>: PHQ-8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b="1" dirty="0"/>
              <a:t>Work and Social Adjustment</a:t>
            </a:r>
            <a:r>
              <a:rPr lang="en-US" sz="2200" dirty="0"/>
              <a:t> Scale (WCAS)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Ability to work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Home management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Social / private leisure activities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Close relationships</a:t>
            </a:r>
          </a:p>
        </p:txBody>
      </p:sp>
      <p:pic>
        <p:nvPicPr>
          <p:cNvPr id="5" name="Picture 4" descr="A graph showing a number of fatigue&#10;&#10;Description automatically generated">
            <a:extLst>
              <a:ext uri="{FF2B5EF4-FFF2-40B4-BE49-F238E27FC236}">
                <a16:creationId xmlns:a16="http://schemas.microsoft.com/office/drawing/2014/main" id="{8CFC24FF-5F28-EA0E-7688-FB2F8B216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875" y="1947272"/>
            <a:ext cx="5774381" cy="2963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399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856025"/>
          </a:xfrm>
        </p:spPr>
        <p:txBody>
          <a:bodyPr/>
          <a:lstStyle/>
          <a:p>
            <a:r>
              <a:rPr lang="en-US" dirty="0"/>
              <a:t>Risk for individual symptoms 6-12 months after positive versus negative test for SARS-CoV-2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699128"/>
            <a:ext cx="11038794" cy="565193"/>
          </a:xfrm>
        </p:spPr>
        <p:txBody>
          <a:bodyPr anchor="ctr">
            <a:noAutofit/>
          </a:bodyPr>
          <a:lstStyle/>
          <a:p>
            <a:r>
              <a:rPr lang="en-US" sz="1600" dirty="0" err="1"/>
              <a:t>Sørensen</a:t>
            </a:r>
            <a:r>
              <a:rPr lang="en-US" sz="1600" dirty="0"/>
              <a:t> AIV, </a:t>
            </a:r>
            <a:r>
              <a:rPr lang="en-US" sz="1600" dirty="0" err="1"/>
              <a:t>Spiliopoulos</a:t>
            </a:r>
            <a:r>
              <a:rPr lang="en-US" sz="1600" dirty="0"/>
              <a:t> L, </a:t>
            </a:r>
            <a:r>
              <a:rPr lang="en-US" sz="1600" dirty="0" err="1"/>
              <a:t>Bager</a:t>
            </a:r>
            <a:r>
              <a:rPr lang="en-US" sz="1600" dirty="0"/>
              <a:t> P, et al. A nationwide questionnaire study of post-acute symptoms and health problems after SARS-CoV-2 infection in Denmark. </a:t>
            </a:r>
            <a:r>
              <a:rPr lang="en-US" sz="1600" i="1" dirty="0"/>
              <a:t>Nat </a:t>
            </a:r>
            <a:r>
              <a:rPr lang="en-US" sz="1600" i="1" dirty="0" err="1"/>
              <a:t>Commun</a:t>
            </a:r>
            <a:r>
              <a:rPr lang="en-US" sz="1600" dirty="0"/>
              <a:t>. 2022;13(1):4213.</a:t>
            </a:r>
            <a:endParaRPr lang="en-US" sz="16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9377363" y="1411288"/>
            <a:ext cx="2466293" cy="3896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Nationwide questionnaire (Denmark)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61,002 persons PCR positive for SARS-CoV-2 compared with 98,878 test-negative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4C524C4-53F9-0CD8-8E24-1C19361CF96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2540" r="12540"/>
          <a:stretch>
            <a:fillRect/>
          </a:stretch>
        </p:blipFill>
        <p:spPr>
          <a:xfrm>
            <a:off x="804863" y="1411288"/>
            <a:ext cx="5486400" cy="3897312"/>
          </a:xfrm>
        </p:spPr>
      </p:pic>
      <p:pic>
        <p:nvPicPr>
          <p:cNvPr id="5" name="Picture 4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F6404052-5405-9E96-C6FF-9DC4DA24CE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424" y="1309511"/>
            <a:ext cx="8572501" cy="438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9836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C9B50-9A0A-7011-88CA-B35841FCB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Biographical disruptions in COVID Long-Haulers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DAA22-278A-1CAA-6633-B963C831B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991472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In-depth interviews with 20 working adults in the U.S. who identified as COVID Long-Haulers</a:t>
            </a:r>
          </a:p>
          <a:p>
            <a:r>
              <a:rPr lang="en-US" dirty="0"/>
              <a:t>Illness experience is misaligned with sense of self and age-based expectations</a:t>
            </a:r>
          </a:p>
          <a:p>
            <a:r>
              <a:rPr lang="en-US" dirty="0"/>
              <a:t>Challenge to identity and social roles</a:t>
            </a:r>
          </a:p>
          <a:p>
            <a:r>
              <a:rPr lang="en-US" dirty="0"/>
              <a:t>Reconciling illness and identity in the context of uncertain prognosis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AAC67A-EC03-8917-084B-5FCCDB4F9B37}"/>
              </a:ext>
            </a:extLst>
          </p:cNvPr>
          <p:cNvSpPr txBox="1"/>
          <p:nvPr/>
        </p:nvSpPr>
        <p:spPr>
          <a:xfrm>
            <a:off x="744718" y="5269584"/>
            <a:ext cx="1029407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Spence NJ, Russell D, Bouldin ED, </a:t>
            </a:r>
            <a:r>
              <a:rPr lang="en-US" dirty="0" err="1"/>
              <a:t>Tumminello</a:t>
            </a:r>
            <a:r>
              <a:rPr lang="en-US" dirty="0"/>
              <a:t> CM, Schwartz T. Getting back to normal? Identity and role disruptions among adults with Long COVID. </a:t>
            </a:r>
            <a:r>
              <a:rPr lang="en-US" i="1" dirty="0" err="1"/>
              <a:t>Sociol</a:t>
            </a:r>
            <a:r>
              <a:rPr lang="en-US" i="1" dirty="0"/>
              <a:t> Health </a:t>
            </a:r>
            <a:r>
              <a:rPr lang="en-US" i="1" dirty="0" err="1"/>
              <a:t>Illn</a:t>
            </a:r>
            <a:r>
              <a:rPr lang="en-US" dirty="0"/>
              <a:t>. Published online March 7, 2023. doi:10.1111/1467-9566.13628</a:t>
            </a:r>
          </a:p>
        </p:txBody>
      </p:sp>
    </p:spTree>
    <p:extLst>
      <p:ext uri="{BB962C8B-B14F-4D97-AF65-F5344CB8AC3E}">
        <p14:creationId xmlns:p14="http://schemas.microsoft.com/office/powerpoint/2010/main" val="423075048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927EF-C7EC-0988-1412-71E4F01D9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425451"/>
            <a:ext cx="10267507" cy="903619"/>
          </a:xfrm>
        </p:spPr>
        <p:txBody>
          <a:bodyPr/>
          <a:lstStyle/>
          <a:p>
            <a:r>
              <a:rPr lang="en-US" b="1" dirty="0">
                <a:solidFill>
                  <a:srgbClr val="BC2E48"/>
                </a:solidFill>
              </a:rPr>
              <a:t>Communication: sometimes better than pills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3285BF-4597-A685-AC11-8B898087F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907" y="1663503"/>
            <a:ext cx="10972800" cy="4441827"/>
          </a:xfrm>
        </p:spPr>
        <p:txBody>
          <a:bodyPr/>
          <a:lstStyle/>
          <a:p>
            <a:r>
              <a:rPr lang="en-US" b="1" dirty="0">
                <a:solidFill>
                  <a:srgbClr val="BC2E48"/>
                </a:solidFill>
              </a:rPr>
              <a:t>Diagnosis</a:t>
            </a:r>
          </a:p>
          <a:p>
            <a:pPr lvl="1"/>
            <a:r>
              <a:rPr lang="en-US" dirty="0"/>
              <a:t>Validation is therapeutic for many patients</a:t>
            </a:r>
          </a:p>
          <a:p>
            <a:pPr lvl="1"/>
            <a:r>
              <a:rPr lang="en-US" dirty="0"/>
              <a:t>Diagnosis allows patients to communicate with others (workplace, family, friends)</a:t>
            </a:r>
          </a:p>
          <a:p>
            <a:pPr lvl="1"/>
            <a:r>
              <a:rPr lang="en-US" dirty="0"/>
              <a:t>Diagnosis permits chronic disease education and self-management</a:t>
            </a:r>
          </a:p>
          <a:p>
            <a:r>
              <a:rPr lang="en-US" b="1" dirty="0">
                <a:solidFill>
                  <a:srgbClr val="BC2E48"/>
                </a:solidFill>
              </a:rPr>
              <a:t>Prognosis</a:t>
            </a:r>
          </a:p>
          <a:p>
            <a:pPr lvl="1"/>
            <a:r>
              <a:rPr lang="en-US" dirty="0"/>
              <a:t>Not bad for patients with duration &lt; 12 months.</a:t>
            </a:r>
          </a:p>
          <a:p>
            <a:pPr lvl="1"/>
            <a:r>
              <a:rPr lang="en-US" dirty="0"/>
              <a:t>Reason for optimism for recently infected.</a:t>
            </a:r>
          </a:p>
          <a:p>
            <a:pPr lvl="1"/>
            <a:r>
              <a:rPr lang="en-US" dirty="0"/>
              <a:t>Allows planning for possible short-term or long-term disability, and necessary accommodations.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30253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F7FBD-C622-C681-7477-DCD77BFD6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60360"/>
          </a:xfrm>
        </p:spPr>
        <p:txBody>
          <a:bodyPr/>
          <a:lstStyle/>
          <a:p>
            <a:r>
              <a:rPr lang="en-US" b="1" dirty="0">
                <a:solidFill>
                  <a:srgbClr val="BC2E48"/>
                </a:solidFill>
              </a:rPr>
              <a:t>Pacing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FBECE-F5C5-21FE-F016-AAAE3992BC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3447"/>
            <a:ext cx="10515600" cy="3855563"/>
          </a:xfrm>
        </p:spPr>
        <p:txBody>
          <a:bodyPr/>
          <a:lstStyle/>
          <a:p>
            <a:r>
              <a:rPr lang="en-US" b="1" dirty="0">
                <a:solidFill>
                  <a:srgbClr val="BC2E48"/>
                </a:solidFill>
              </a:rPr>
              <a:t>Definition</a:t>
            </a:r>
            <a:r>
              <a:rPr lang="en-US" dirty="0"/>
              <a:t>: an  approach  where  patients are  encouraged  to  be  as  active  as  possible  within  the  limits  imposed by the illness. In practice, pacing requires the individual  to  determine  a  level  at  which  they  can  function,  but  which does not lead to a marked increase in fatigue and other  symptoms (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Goudsmit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, et al</a:t>
            </a:r>
            <a:r>
              <a:rPr lang="en-US" dirty="0"/>
              <a:t>).</a:t>
            </a:r>
          </a:p>
          <a:p>
            <a:r>
              <a:rPr lang="en-US" dirty="0"/>
              <a:t>Cognitive rest</a:t>
            </a:r>
          </a:p>
          <a:p>
            <a:r>
              <a:rPr lang="en-US" dirty="0"/>
              <a:t>Work accommodations</a:t>
            </a:r>
          </a:p>
          <a:p>
            <a:r>
              <a:rPr lang="en-US" dirty="0"/>
              <a:t>Rebalancing of family responsibilities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574047-ABCD-BC79-B019-C8161DB65D85}"/>
              </a:ext>
            </a:extLst>
          </p:cNvPr>
          <p:cNvSpPr txBox="1"/>
          <p:nvPr/>
        </p:nvSpPr>
        <p:spPr>
          <a:xfrm>
            <a:off x="1131215" y="5357576"/>
            <a:ext cx="100678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Goudsmit</a:t>
            </a:r>
            <a:r>
              <a:rPr lang="en-US" dirty="0"/>
              <a:t> EM, </a:t>
            </a:r>
            <a:r>
              <a:rPr lang="en-US" dirty="0" err="1"/>
              <a:t>Nijs</a:t>
            </a:r>
            <a:r>
              <a:rPr lang="en-US" dirty="0"/>
              <a:t> J, Jason LA, </a:t>
            </a:r>
            <a:r>
              <a:rPr lang="en-US" dirty="0" err="1"/>
              <a:t>Wallman</a:t>
            </a:r>
            <a:r>
              <a:rPr lang="en-US" dirty="0"/>
              <a:t> KE. Pacing as a strategy to improve energy management in myalgic encephalomyelitis/chronic fatigue syndrome: a consensus document. </a:t>
            </a:r>
            <a:r>
              <a:rPr lang="en-US" i="1" dirty="0" err="1"/>
              <a:t>Disabil</a:t>
            </a:r>
            <a:r>
              <a:rPr lang="en-US" i="1" dirty="0"/>
              <a:t> </a:t>
            </a:r>
            <a:r>
              <a:rPr lang="en-US" i="1" dirty="0" err="1"/>
              <a:t>Rehabil</a:t>
            </a:r>
            <a:r>
              <a:rPr lang="en-US" dirty="0"/>
              <a:t>. 2012;34(13):1140-1147.</a:t>
            </a:r>
          </a:p>
        </p:txBody>
      </p:sp>
    </p:spTree>
    <p:extLst>
      <p:ext uri="{BB962C8B-B14F-4D97-AF65-F5344CB8AC3E}">
        <p14:creationId xmlns:p14="http://schemas.microsoft.com/office/powerpoint/2010/main" val="3837442614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994505"/>
          </a:xfrm>
        </p:spPr>
        <p:txBody>
          <a:bodyPr anchor="ctr"/>
          <a:lstStyle/>
          <a:p>
            <a:r>
              <a:rPr lang="en-US" dirty="0"/>
              <a:t>Efficacy of Pacing in Long COVID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548488"/>
            <a:ext cx="11038794" cy="715833"/>
          </a:xfrm>
        </p:spPr>
        <p:txBody>
          <a:bodyPr anchor="ctr">
            <a:noAutofit/>
          </a:bodyPr>
          <a:lstStyle/>
          <a:p>
            <a:r>
              <a:rPr lang="en-US" sz="1600" dirty="0" err="1"/>
              <a:t>Ghali</a:t>
            </a:r>
            <a:r>
              <a:rPr lang="en-US" sz="1600" dirty="0"/>
              <a:t> A, Lacombe V, </a:t>
            </a:r>
            <a:r>
              <a:rPr lang="en-US" sz="1600" dirty="0" err="1"/>
              <a:t>Ravaiau</a:t>
            </a:r>
            <a:r>
              <a:rPr lang="en-US" sz="1600" dirty="0"/>
              <a:t> C, et al. The relevance of pacing strategies in managing symptoms of post-COVID-19 syndrome. </a:t>
            </a:r>
            <a:r>
              <a:rPr lang="en-US" sz="1600" i="1" dirty="0"/>
              <a:t>J </a:t>
            </a:r>
            <a:r>
              <a:rPr lang="en-US" sz="1600" i="1" dirty="0" err="1"/>
              <a:t>Transl</a:t>
            </a:r>
            <a:r>
              <a:rPr lang="en-US" sz="1600" i="1" dirty="0"/>
              <a:t> Med</a:t>
            </a:r>
            <a:r>
              <a:rPr lang="en-US" sz="1600" dirty="0"/>
              <a:t>. 2023;21(1):375.</a:t>
            </a:r>
            <a:endParaRPr lang="en-US" sz="16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6552899" y="1309512"/>
            <a:ext cx="5290758" cy="399872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86 patients at Angers University Hospital who met the WHO definition for Post-COVID Condition.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Most common symptoms at initial visit were fatigue, myalgia and cognitive impairment.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All were educated on pacing strategies.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Adherence assessed by Engagement in Pacing Scale.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Recovery: return to work.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Improvement: reduction in umber and severity of symptoms.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4C524C4-53F9-0CD8-8E24-1C19361CF96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2540" r="12540"/>
          <a:stretch>
            <a:fillRect/>
          </a:stretch>
        </p:blipFill>
        <p:spPr>
          <a:xfrm>
            <a:off x="804863" y="1309511"/>
            <a:ext cx="5486400" cy="3999089"/>
          </a:xfrm>
        </p:spPr>
      </p:pic>
      <p:pic>
        <p:nvPicPr>
          <p:cNvPr id="5" name="Picture 4" descr="A graph of recovery&#10;&#10;Description automatically generated">
            <a:extLst>
              <a:ext uri="{FF2B5EF4-FFF2-40B4-BE49-F238E27FC236}">
                <a16:creationId xmlns:a16="http://schemas.microsoft.com/office/drawing/2014/main" id="{039BBC55-2CE2-9C16-7D6A-71730D2992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812" y="1426863"/>
            <a:ext cx="3548063" cy="388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1924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994505"/>
          </a:xfrm>
        </p:spPr>
        <p:txBody>
          <a:bodyPr/>
          <a:lstStyle/>
          <a:p>
            <a:r>
              <a:rPr lang="en-US" dirty="0"/>
              <a:t>Cognitive rehabilitation and outcomes in Long COVID cognitive impairment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548488"/>
            <a:ext cx="11038794" cy="715833"/>
          </a:xfrm>
        </p:spPr>
        <p:txBody>
          <a:bodyPr>
            <a:noAutofit/>
          </a:bodyPr>
          <a:lstStyle/>
          <a:p>
            <a:r>
              <a:rPr lang="en-US" sz="1600" dirty="0" err="1"/>
              <a:t>Rabaiotti</a:t>
            </a:r>
            <a:r>
              <a:rPr lang="en-US" sz="1600" dirty="0"/>
              <a:t> P, </a:t>
            </a:r>
            <a:r>
              <a:rPr lang="en-US" sz="1600" dirty="0" err="1"/>
              <a:t>Ciracì</a:t>
            </a:r>
            <a:r>
              <a:rPr lang="en-US" sz="1600" dirty="0"/>
              <a:t> C, </a:t>
            </a:r>
            <a:r>
              <a:rPr lang="en-US" sz="1600" dirty="0" err="1"/>
              <a:t>Donelli</a:t>
            </a:r>
            <a:r>
              <a:rPr lang="en-US" sz="1600" dirty="0"/>
              <a:t> D, et al. Effects of Multidisciplinary Rehabilitation Enhanced with Neuropsychological Treatment on Post-Acute SARS-CoV-2 Cognitive Impairment (Brain Fog): An Observational Study. </a:t>
            </a:r>
            <a:r>
              <a:rPr lang="en-US" sz="1600" i="1" dirty="0"/>
              <a:t>Brain Sci</a:t>
            </a:r>
            <a:r>
              <a:rPr lang="en-US" sz="1600" dirty="0"/>
              <a:t>. 2023;13(5). doi:10.3390/brainsci13050791</a:t>
            </a:r>
            <a:endParaRPr lang="en-US" sz="16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6552899" y="1411288"/>
            <a:ext cx="5290758" cy="3896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64 consecutive patients with PASC treated on rehab ward with individualized cognitive rehabilitation.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A significant improvement in the MoCA score was found (20.4 ± 5 vs. 24.7 ± 3.7; p &lt; 0.0001) with improvement in attention task (p = 0.014), abstract reasoning (p = 0.003), language repetition (p = 0.002), memory recall (p &lt; 0.0001), orientation (p &lt; 0.0001), and visuospatial abilities (p &lt; 0.0001).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4C524C4-53F9-0CD8-8E24-1C19361CF96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2540" r="12540"/>
          <a:stretch>
            <a:fillRect/>
          </a:stretch>
        </p:blipFill>
        <p:spPr>
          <a:xfrm>
            <a:off x="804863" y="1411288"/>
            <a:ext cx="5486400" cy="3897312"/>
          </a:xfrm>
        </p:spPr>
      </p:pic>
      <p:pic>
        <p:nvPicPr>
          <p:cNvPr id="5" name="Picture 4" descr="A graph of a patient's reaction&#10;&#10;Description automatically generated">
            <a:extLst>
              <a:ext uri="{FF2B5EF4-FFF2-40B4-BE49-F238E27FC236}">
                <a16:creationId xmlns:a16="http://schemas.microsoft.com/office/drawing/2014/main" id="{3C59C87E-9503-BA94-3C90-818ADDE5F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63" y="1411288"/>
            <a:ext cx="4976813" cy="403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0398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8490556-091F-4C96-10B9-9EB8140FE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/>
                <a:cs typeface="Arial"/>
              </a:rPr>
              <a:t>Management of PASC Neurologic Symptoms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>
                <a:latin typeface="Arial"/>
                <a:cs typeface="Arial"/>
              </a:rPr>
              <a:t>Neurocognitive fatigue (“brain fog”)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Cognitive rest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Work accommodations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Cognitive rehabilitation 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Pharmacotherapy: amantadine, modafinil, donepezil, LDN</a:t>
            </a:r>
          </a:p>
          <a:p>
            <a:r>
              <a:rPr lang="en-US" sz="2000" dirty="0">
                <a:latin typeface="Arial"/>
                <a:cs typeface="Arial"/>
              </a:rPr>
              <a:t>Neuromuscular fatigue / </a:t>
            </a:r>
            <a:r>
              <a:rPr lang="en-US" sz="2000" dirty="0" err="1">
                <a:latin typeface="Arial"/>
                <a:cs typeface="Arial"/>
              </a:rPr>
              <a:t>myalgias</a:t>
            </a:r>
            <a:endParaRPr lang="en-US" sz="2000" dirty="0">
              <a:latin typeface="Arial"/>
              <a:cs typeface="Arial"/>
            </a:endParaRPr>
          </a:p>
          <a:p>
            <a:pPr lvl="1"/>
            <a:r>
              <a:rPr lang="en-US" sz="2000" dirty="0">
                <a:latin typeface="Arial"/>
                <a:cs typeface="Arial"/>
              </a:rPr>
              <a:t>Symptom-titrated physical therapy 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Pharmacotherapy: </a:t>
            </a:r>
            <a:r>
              <a:rPr lang="en-US" sz="2000" dirty="0" err="1">
                <a:latin typeface="Arial"/>
                <a:cs typeface="Arial"/>
              </a:rPr>
              <a:t>gabapentinoids</a:t>
            </a:r>
            <a:r>
              <a:rPr lang="en-US" sz="2000" dirty="0">
                <a:latin typeface="Arial"/>
                <a:cs typeface="Arial"/>
              </a:rPr>
              <a:t>, TCAs</a:t>
            </a:r>
          </a:p>
          <a:p>
            <a:r>
              <a:rPr lang="en-US" sz="2000" dirty="0">
                <a:latin typeface="Arial"/>
                <a:cs typeface="Arial"/>
              </a:rPr>
              <a:t>Headache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CBT / mindfulness training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Amitriptyline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CGRP inhibitors </a:t>
            </a:r>
          </a:p>
          <a:p>
            <a:endParaRPr lang="en-US" dirty="0">
              <a:latin typeface="Arial"/>
              <a:cs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EF11F21-E12B-0250-8D26-D4A14C7BB9F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sz="2000" dirty="0">
                <a:latin typeface="Arial"/>
                <a:cs typeface="Arial"/>
              </a:rPr>
              <a:t>Adjustment disorder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Education, reassurance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CBT</a:t>
            </a:r>
          </a:p>
          <a:p>
            <a:r>
              <a:rPr lang="en-US" sz="2000" dirty="0">
                <a:latin typeface="Arial"/>
                <a:cs typeface="Arial"/>
              </a:rPr>
              <a:t>Depression and anxiety 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Pharmacotherapy (favor bupropion)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Avoid SNRI’s if dysautonomia</a:t>
            </a:r>
          </a:p>
          <a:p>
            <a:r>
              <a:rPr lang="en-US" sz="2000" dirty="0">
                <a:latin typeface="Arial"/>
                <a:cs typeface="Arial"/>
              </a:rPr>
              <a:t>Poor sleep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CBT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Melatonin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Amitriptyline / other agents</a:t>
            </a:r>
          </a:p>
          <a:p>
            <a:r>
              <a:rPr lang="en-US" sz="2000" dirty="0">
                <a:latin typeface="Arial"/>
                <a:cs typeface="Arial"/>
              </a:rPr>
              <a:t>Anosmia (and maybe brain fog…)</a:t>
            </a:r>
          </a:p>
          <a:p>
            <a:pPr lvl="1"/>
            <a:r>
              <a:rPr lang="en-US" sz="2000" dirty="0">
                <a:latin typeface="Arial"/>
                <a:cs typeface="Arial"/>
              </a:rPr>
              <a:t>Stellate ganglion block</a:t>
            </a:r>
          </a:p>
          <a:p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5993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29101E1-6596-F7E3-7A36-D3D7EDC4B3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Preliminary data supporting the benefit of amantadine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83336B-E90A-FC27-6F12-A26ECD0938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4496665"/>
            <a:ext cx="11038794" cy="1608300"/>
          </a:xfrm>
        </p:spPr>
        <p:txBody>
          <a:bodyPr/>
          <a:lstStyle/>
          <a:p>
            <a:r>
              <a:rPr lang="en-US" sz="1400" dirty="0"/>
              <a:t>Database of 75 patients from OSUMC PASC Clinic with diagnosis by clinician of Post-COVID neurologic symptoms</a:t>
            </a:r>
          </a:p>
          <a:p>
            <a:r>
              <a:rPr lang="en-US" sz="1400" dirty="0">
                <a:solidFill>
                  <a:srgbClr val="FF0000"/>
                </a:solidFill>
              </a:rPr>
              <a:t>PROMIS29</a:t>
            </a:r>
            <a:r>
              <a:rPr lang="en-US" sz="1400" dirty="0"/>
              <a:t> inventory completed at clinic enrollment and 3 months later</a:t>
            </a:r>
          </a:p>
          <a:p>
            <a:r>
              <a:rPr lang="en-US" sz="1400" dirty="0"/>
              <a:t>14 treated with amantadine</a:t>
            </a:r>
          </a:p>
          <a:p>
            <a:r>
              <a:rPr lang="en-US" sz="1400" dirty="0"/>
              <a:t>Amantadine-treated patients had greater improvement in neuropsychological symptoms</a:t>
            </a:r>
          </a:p>
          <a:p>
            <a:r>
              <a:rPr lang="en-US" sz="1400" dirty="0"/>
              <a:t>Limits: non-randomized retrospective cohort, relatively small sample, PROMIS29 not ideal for measuring cognitive symptoms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B7A4898-E081-B1FE-6AB7-36F1AE396BD3}"/>
              </a:ext>
            </a:extLst>
          </p:cNvPr>
          <p:cNvGraphicFramePr>
            <a:graphicFrameLocks noGrp="1"/>
          </p:cNvGraphicFramePr>
          <p:nvPr/>
        </p:nvGraphicFramePr>
        <p:xfrm>
          <a:off x="1768424" y="1020725"/>
          <a:ext cx="8655152" cy="32607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3788">
                  <a:extLst>
                    <a:ext uri="{9D8B030D-6E8A-4147-A177-3AD203B41FA5}">
                      <a16:colId xmlns:a16="http://schemas.microsoft.com/office/drawing/2014/main" val="2194008650"/>
                    </a:ext>
                  </a:extLst>
                </a:gridCol>
                <a:gridCol w="2163788">
                  <a:extLst>
                    <a:ext uri="{9D8B030D-6E8A-4147-A177-3AD203B41FA5}">
                      <a16:colId xmlns:a16="http://schemas.microsoft.com/office/drawing/2014/main" val="2133953403"/>
                    </a:ext>
                  </a:extLst>
                </a:gridCol>
                <a:gridCol w="2163788">
                  <a:extLst>
                    <a:ext uri="{9D8B030D-6E8A-4147-A177-3AD203B41FA5}">
                      <a16:colId xmlns:a16="http://schemas.microsoft.com/office/drawing/2014/main" val="1902755637"/>
                    </a:ext>
                  </a:extLst>
                </a:gridCol>
                <a:gridCol w="2163788">
                  <a:extLst>
                    <a:ext uri="{9D8B030D-6E8A-4147-A177-3AD203B41FA5}">
                      <a16:colId xmlns:a16="http://schemas.microsoft.com/office/drawing/2014/main" val="2301066290"/>
                    </a:ext>
                  </a:extLst>
                </a:gridCol>
              </a:tblGrid>
              <a:tr h="55717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At least 10% improvement at 3 months compared with baseline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Amantadine 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–</a:t>
                      </a:r>
                      <a:r>
                        <a:rPr lang="en-US" sz="16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(n=61)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Amantadine</a:t>
                      </a:r>
                      <a:r>
                        <a:rPr lang="en-US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>
                          <a:solidFill>
                            <a:srgbClr val="FFFF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+</a:t>
                      </a:r>
                      <a:r>
                        <a:rPr lang="en-US" sz="24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(n=14)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Relative risk of improvement with amantadine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25982867"/>
                  </a:ext>
                </a:extLst>
              </a:tr>
              <a:tr h="5571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Fatigue 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75%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2.075 (1.3, 3.22)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7881276"/>
                  </a:ext>
                </a:extLst>
              </a:tr>
              <a:tr h="5571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Sleep disturbance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36%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63%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pending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81858192"/>
                  </a:ext>
                </a:extLst>
              </a:tr>
              <a:tr h="5571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Anxiety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33%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pending</a:t>
                      </a:r>
                      <a:endParaRPr lang="en-US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71789843"/>
                  </a:ext>
                </a:extLst>
              </a:tr>
              <a:tr h="55717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Depression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32%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56%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i="1" dirty="0">
                          <a:solidFill>
                            <a:srgbClr val="000000"/>
                          </a:solidFill>
                          <a:effectLst/>
                          <a:latin typeface="Segoe U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pending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771931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532812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18A730A-4899-BE90-689A-2142BA66F92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Preliminary data supporting the benefit of amantadine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1FE5D-F736-45A2-3C15-0BA79CD4422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603" y="4369981"/>
            <a:ext cx="11038794" cy="1913860"/>
          </a:xfrm>
        </p:spPr>
        <p:txBody>
          <a:bodyPr/>
          <a:lstStyle/>
          <a:p>
            <a:r>
              <a:rPr lang="en-US" sz="2000" dirty="0"/>
              <a:t>Manual chart review of patients treated with amantadine for cognitive symptoms</a:t>
            </a:r>
          </a:p>
          <a:p>
            <a:r>
              <a:rPr lang="en-US" sz="2000" dirty="0"/>
              <a:t>Patient report on follow up visit coded as above</a:t>
            </a:r>
          </a:p>
          <a:p>
            <a:r>
              <a:rPr lang="en-US" sz="2000" dirty="0"/>
              <a:t>Limits: clinical data, not blinded, not rigorously collected</a:t>
            </a:r>
          </a:p>
          <a:p>
            <a:r>
              <a:rPr lang="en-US" sz="2000" dirty="0"/>
              <a:t>Presented to give a rough idea of how many patients perceive improvement with amantadine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8B111D1C-401F-3BF5-308F-B31C8BB1CCC7}"/>
              </a:ext>
            </a:extLst>
          </p:cNvPr>
          <p:cNvGraphicFramePr>
            <a:graphicFrameLocks noGrp="1"/>
          </p:cNvGraphicFramePr>
          <p:nvPr/>
        </p:nvGraphicFramePr>
        <p:xfrm>
          <a:off x="1524000" y="1190847"/>
          <a:ext cx="9144000" cy="29983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2153905842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3761084264"/>
                    </a:ext>
                  </a:extLst>
                </a:gridCol>
                <a:gridCol w="3048000">
                  <a:extLst>
                    <a:ext uri="{9D8B030D-6E8A-4147-A177-3AD203B41FA5}">
                      <a16:colId xmlns:a16="http://schemas.microsoft.com/office/drawing/2014/main" val="2343930675"/>
                    </a:ext>
                  </a:extLst>
                </a:gridCol>
              </a:tblGrid>
              <a:tr h="4997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Patient report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Number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Percent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1932514"/>
                  </a:ext>
                </a:extLst>
              </a:tr>
              <a:tr h="4997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Effective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86927540"/>
                  </a:ext>
                </a:extLst>
              </a:tr>
              <a:tr h="4997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Partially effective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21480669"/>
                  </a:ext>
                </a:extLst>
              </a:tr>
              <a:tr h="4997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Ineffective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34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4869415"/>
                  </a:ext>
                </a:extLst>
              </a:tr>
              <a:tr h="4997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 tolerated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53203670"/>
                  </a:ext>
                </a:extLst>
              </a:tr>
              <a:tr h="49973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446760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401998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994505"/>
          </a:xfrm>
        </p:spPr>
        <p:txBody>
          <a:bodyPr anchor="ctr"/>
          <a:lstStyle/>
          <a:p>
            <a:r>
              <a:rPr lang="en-US" dirty="0"/>
              <a:t>Stellate ganglion block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548488"/>
            <a:ext cx="11038794" cy="715833"/>
          </a:xfrm>
        </p:spPr>
        <p:txBody>
          <a:bodyPr>
            <a:noAutofit/>
          </a:bodyPr>
          <a:lstStyle/>
          <a:p>
            <a:r>
              <a:rPr lang="en-US" sz="1600" dirty="0"/>
              <a:t>Stellate Ganglion Block. Cleveland Clinic. Accessed July 9, 2023. https://my.clevelandclinic.org/health/treatments/17507-stellate-ganglion-block</a:t>
            </a:r>
            <a:endParaRPr lang="en-US" sz="16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6552899" y="1411288"/>
            <a:ext cx="5290758" cy="3896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Complex regional pain syndrome of the head and upper limbs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Postherpetic neuralgia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Hyperhidrosis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Scleroderma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Orofacial pain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Phantom limb (upper extremity)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Atypical chest pain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Cluster headache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Post-traumatic stress disorder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Meniere syndrome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4C524C4-53F9-0CD8-8E24-1C19361CF96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2540" r="12540"/>
          <a:stretch>
            <a:fillRect/>
          </a:stretch>
        </p:blipFill>
        <p:spPr>
          <a:xfrm>
            <a:off x="804863" y="1411288"/>
            <a:ext cx="5486400" cy="3897312"/>
          </a:xfrm>
        </p:spPr>
      </p:pic>
      <p:pic>
        <p:nvPicPr>
          <p:cNvPr id="5" name="Picture 4" descr="A close-up of a person's neck&#10;&#10;Description automatically generated">
            <a:extLst>
              <a:ext uri="{FF2B5EF4-FFF2-40B4-BE49-F238E27FC236}">
                <a16:creationId xmlns:a16="http://schemas.microsoft.com/office/drawing/2014/main" id="{2FA4CBC6-B5B8-68FF-87EA-FFC4ED202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9181" y="1531048"/>
            <a:ext cx="3734306" cy="389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1479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994505"/>
          </a:xfrm>
        </p:spPr>
        <p:txBody>
          <a:bodyPr anchor="ctr"/>
          <a:lstStyle/>
          <a:p>
            <a:r>
              <a:rPr lang="en-US" dirty="0"/>
              <a:t>Stellate ganglion block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548488"/>
            <a:ext cx="11038794" cy="715833"/>
          </a:xfrm>
        </p:spPr>
        <p:txBody>
          <a:bodyPr anchor="ctr">
            <a:noAutofit/>
          </a:bodyPr>
          <a:lstStyle/>
          <a:p>
            <a:r>
              <a:rPr lang="en-US" sz="1600" dirty="0"/>
              <a:t>Liu LD, </a:t>
            </a:r>
            <a:r>
              <a:rPr lang="en-US" sz="1600" dirty="0" err="1"/>
              <a:t>Duricka</a:t>
            </a:r>
            <a:r>
              <a:rPr lang="en-US" sz="1600" dirty="0"/>
              <a:t> DL. Stellate ganglion block reduces symptoms of Long COVID: A case series. </a:t>
            </a:r>
            <a:r>
              <a:rPr lang="en-US" sz="1600" i="1" dirty="0"/>
              <a:t>J </a:t>
            </a:r>
            <a:r>
              <a:rPr lang="en-US" sz="1600" i="1" dirty="0" err="1"/>
              <a:t>Neuroimmunol</a:t>
            </a:r>
            <a:r>
              <a:rPr lang="en-US" sz="1600" dirty="0"/>
              <a:t>. 2022;362:577784.</a:t>
            </a:r>
            <a:endParaRPr lang="en-US" sz="16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6552899" y="1411288"/>
            <a:ext cx="5290758" cy="3896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Data from one of three reported patients with Long COVID who had stellate ganglion block for anosmia.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Does sympathetic overactivity play a role in Long COVID symptoms…?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Cerebral blood flow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Ongoing CNS inflammation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Dysfunctional breathing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200" dirty="0"/>
              <a:t>Elevated heart rate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4C524C4-53F9-0CD8-8E24-1C19361CF96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2540" r="12540"/>
          <a:stretch>
            <a:fillRect/>
          </a:stretch>
        </p:blipFill>
        <p:spPr>
          <a:xfrm>
            <a:off x="804863" y="1411288"/>
            <a:ext cx="5486400" cy="3897312"/>
          </a:xfrm>
        </p:spPr>
      </p:pic>
      <p:pic>
        <p:nvPicPr>
          <p:cNvPr id="6" name="Picture 5" descr="A graph of a number of people with different colored lines&#10;&#10;Description automatically generated">
            <a:extLst>
              <a:ext uri="{FF2B5EF4-FFF2-40B4-BE49-F238E27FC236}">
                <a16:creationId xmlns:a16="http://schemas.microsoft.com/office/drawing/2014/main" id="{5DFBF720-9FAE-8F2E-7A16-D9BCA1BD5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807" y="1309512"/>
            <a:ext cx="5555456" cy="417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98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994505"/>
          </a:xfrm>
        </p:spPr>
        <p:txBody>
          <a:bodyPr/>
          <a:lstStyle/>
          <a:p>
            <a:r>
              <a:rPr lang="en-US" dirty="0"/>
              <a:t>Development of a Definition of Post Acute Sequelae of COVID19 (RECOVER Initiative)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548488"/>
            <a:ext cx="11038794" cy="715833"/>
          </a:xfrm>
        </p:spPr>
        <p:txBody>
          <a:bodyPr anchor="ctr">
            <a:noAutofit/>
          </a:bodyPr>
          <a:lstStyle/>
          <a:p>
            <a:r>
              <a:rPr lang="en-US" sz="1600" dirty="0" err="1"/>
              <a:t>Thaweethai</a:t>
            </a:r>
            <a:r>
              <a:rPr lang="en-US" sz="1600" dirty="0"/>
              <a:t> T, Jolley SE, Karlson EW, et al. Development of a Definition of </a:t>
            </a:r>
            <a:r>
              <a:rPr lang="en-US" sz="1600" dirty="0" err="1"/>
              <a:t>Postacute</a:t>
            </a:r>
            <a:r>
              <a:rPr lang="en-US" sz="1600" dirty="0"/>
              <a:t> Sequelae of SARS-CoV-2 Infection. </a:t>
            </a:r>
            <a:r>
              <a:rPr lang="en-US" sz="1600" i="1" dirty="0"/>
              <a:t>JAMA</a:t>
            </a:r>
            <a:r>
              <a:rPr lang="en-US" sz="1600" dirty="0"/>
              <a:t>. 2023;329(22):1934-1946.</a:t>
            </a:r>
            <a:endParaRPr lang="en-US" sz="16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6552899" y="1411288"/>
            <a:ext cx="5290758" cy="3896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9764 adult participants at 33 sites.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8646 had SARS-CoV-2 infection; there were 1118 non-infected controls.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Self-reported symptoms assessed by a standardized questionnaire.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A rule for identifying PASC was derived by statistical analysis.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12 symptoms were identified with scores from 1-8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Using a cutoff of 12, 23% of infected and 3.7% of uninfected participants were identified with PASC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4C524C4-53F9-0CD8-8E24-1C19361CF96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2540" r="12540"/>
          <a:stretch>
            <a:fillRect/>
          </a:stretch>
        </p:blipFill>
        <p:spPr>
          <a:xfrm>
            <a:off x="804863" y="1411288"/>
            <a:ext cx="5486400" cy="3897312"/>
          </a:xfrm>
        </p:spPr>
      </p:pic>
      <p:pic>
        <p:nvPicPr>
          <p:cNvPr id="5" name="Picture 4" descr="A table with numbers and letters&#10;&#10;Description automatically generated">
            <a:extLst>
              <a:ext uri="{FF2B5EF4-FFF2-40B4-BE49-F238E27FC236}">
                <a16:creationId xmlns:a16="http://schemas.microsoft.com/office/drawing/2014/main" id="{2D7B9192-F256-83EF-C2A5-CA3B7877FB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506" y="1309511"/>
            <a:ext cx="5290757" cy="402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05884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Takeaway points – epidemiology and diagnosis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04863" y="881743"/>
            <a:ext cx="11144884" cy="5749244"/>
          </a:xfrm>
        </p:spPr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symptoms seen in PASC are also seen at a “background level” in the non-infected population.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WHO and CDC definitions are probably over-inclusive.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It is important to rule out other causes of symptoms in persons who do not fit the expected presentation / time course for PASC, particularly older and high-risk patients.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Investigators from the RECOVER Initiative have proposed a new 12-point scoring system for diagnosing PASC.</a:t>
            </a:r>
          </a:p>
        </p:txBody>
      </p:sp>
    </p:spTree>
    <p:extLst>
      <p:ext uri="{BB962C8B-B14F-4D97-AF65-F5344CB8AC3E}">
        <p14:creationId xmlns:p14="http://schemas.microsoft.com/office/powerpoint/2010/main" val="40702922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Takeaway points – central nervous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04863" y="881743"/>
            <a:ext cx="11144884" cy="5749244"/>
          </a:xfrm>
        </p:spPr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PASC is associated with microglial cell activation (gliosis) particularly in the brainstem and hippocampus, in areas related to emotional regulation, learning and memory.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This could be due to multiple factors, including 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Persistent systemic inflammatory state with mediators crossing BBB (especially CCL-11)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Altered gut-brain signaling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Toxic products of tryptophan metabolism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Mitochondrial damage / failure of repair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Vasculopathy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Extent and localization of gliosis roughly correlate with degree and nature of cognitive impairment.</a:t>
            </a:r>
          </a:p>
        </p:txBody>
      </p:sp>
    </p:spTree>
    <p:extLst>
      <p:ext uri="{BB962C8B-B14F-4D97-AF65-F5344CB8AC3E}">
        <p14:creationId xmlns:p14="http://schemas.microsoft.com/office/powerpoint/2010/main" val="96564444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Takeaway points – brain fog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04863" y="881743"/>
            <a:ext cx="11144884" cy="5749244"/>
          </a:xfrm>
        </p:spPr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There is overlap, but not perfect correspondence, between subjective brain fog and objective cognitive deficits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Not all patients with brain fog show cognitive impairment on testing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There is a sizeable population of patients who have measurable cognitive impairment </a:t>
            </a:r>
            <a:r>
              <a:rPr lang="en-US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with no symptoms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following SARS-CoV-2 infection.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Brain fog is probably multifactorial, with fatigue, mood symptoms, sleep and behavioral factors playing a role along with brain inflammation.</a:t>
            </a:r>
          </a:p>
        </p:txBody>
      </p:sp>
    </p:spTree>
    <p:extLst>
      <p:ext uri="{BB962C8B-B14F-4D97-AF65-F5344CB8AC3E}">
        <p14:creationId xmlns:p14="http://schemas.microsoft.com/office/powerpoint/2010/main" val="224855060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Takeaway points – peripheral nervous system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04863" y="881743"/>
            <a:ext cx="11144884" cy="5749244"/>
          </a:xfrm>
        </p:spPr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There is marked overlap between peripheral neurologic symptoms in PASC (pain, dysautonomia) and the symptoms of small fiber neuropathy.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Small fiber neuropathy has been documented in a high proportion of PASC patients in small studies.</a:t>
            </a:r>
          </a:p>
        </p:txBody>
      </p:sp>
    </p:spTree>
    <p:extLst>
      <p:ext uri="{BB962C8B-B14F-4D97-AF65-F5344CB8AC3E}">
        <p14:creationId xmlns:p14="http://schemas.microsoft.com/office/powerpoint/2010/main" val="28842294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Takeaway points – management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04863" y="881743"/>
            <a:ext cx="11144884" cy="5749244"/>
          </a:xfrm>
        </p:spPr>
        <p:txBody>
          <a:bodyPr>
            <a:normAutofit/>
          </a:bodyPr>
          <a:lstStyle/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Diagnosis, validation and patient education are important.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Cognitive rehabilitation is a first-line treatment.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Pacing has been shown effective for fatigue and brain fog in at least one controlled trial.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prognosis for eventual recovery is reasonably good, especially in patients with onset of Long COVID &lt; 1 year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Repurposed medicines in clinical use: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Guanfacine/ NAC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Amantadine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Modafinil and Armodafinil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Low dose naltrexone</a:t>
            </a:r>
          </a:p>
          <a:p>
            <a:pPr marL="514350" indent="-5143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Procedures: stellate ganglion block</a:t>
            </a:r>
          </a:p>
        </p:txBody>
      </p:sp>
    </p:spTree>
    <p:extLst>
      <p:ext uri="{BB962C8B-B14F-4D97-AF65-F5344CB8AC3E}">
        <p14:creationId xmlns:p14="http://schemas.microsoft.com/office/powerpoint/2010/main" val="2571141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350EA3-B733-0121-A5A2-BF57888DCA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en-US" dirty="0"/>
              <a:t>Common Neuropsychological Symptoms in PASC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0A92778D-5BA6-6930-E909-54016501D0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1622780"/>
              </p:ext>
            </p:extLst>
          </p:nvPr>
        </p:nvGraphicFramePr>
        <p:xfrm>
          <a:off x="1562100" y="914400"/>
          <a:ext cx="9563100" cy="49965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05250">
                  <a:extLst>
                    <a:ext uri="{9D8B030D-6E8A-4147-A177-3AD203B41FA5}">
                      <a16:colId xmlns:a16="http://schemas.microsoft.com/office/drawing/2014/main" val="1850177317"/>
                    </a:ext>
                  </a:extLst>
                </a:gridCol>
                <a:gridCol w="5657850">
                  <a:extLst>
                    <a:ext uri="{9D8B030D-6E8A-4147-A177-3AD203B41FA5}">
                      <a16:colId xmlns:a16="http://schemas.microsoft.com/office/drawing/2014/main" val="1521280557"/>
                    </a:ext>
                  </a:extLst>
                </a:gridCol>
              </a:tblGrid>
              <a:tr h="704850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Cognitive (“brain fog”)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C2E48">
                            <a:tint val="66000"/>
                            <a:satMod val="160000"/>
                          </a:srgbClr>
                        </a:gs>
                        <a:gs pos="50000">
                          <a:srgbClr val="BC2E48">
                            <a:tint val="44500"/>
                            <a:satMod val="160000"/>
                          </a:srgbClr>
                        </a:gs>
                        <a:gs pos="100000">
                          <a:srgbClr val="BC2E48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Trouble concentrating, forgetfulness, word-finding difficulty, semantic dysfluency, cognitive fatigability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C2E48">
                            <a:tint val="66000"/>
                            <a:satMod val="160000"/>
                          </a:srgbClr>
                        </a:gs>
                        <a:gs pos="50000">
                          <a:srgbClr val="BC2E48">
                            <a:tint val="44500"/>
                            <a:satMod val="160000"/>
                          </a:srgbClr>
                        </a:gs>
                        <a:gs pos="100000">
                          <a:srgbClr val="BC2E48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403300038"/>
                  </a:ext>
                </a:extLst>
              </a:tr>
              <a:tr h="695956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Fatigue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C2E48">
                            <a:tint val="66000"/>
                            <a:satMod val="160000"/>
                          </a:srgbClr>
                        </a:gs>
                        <a:gs pos="50000">
                          <a:srgbClr val="BC2E48">
                            <a:tint val="44500"/>
                            <a:satMod val="160000"/>
                          </a:srgbClr>
                        </a:gs>
                        <a:gs pos="100000">
                          <a:srgbClr val="BC2E48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Task-related, continuous, intermittent, diurnal, post-exertional malaise (PEM)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C2E48">
                            <a:tint val="66000"/>
                            <a:satMod val="160000"/>
                          </a:srgbClr>
                        </a:gs>
                        <a:gs pos="50000">
                          <a:srgbClr val="BC2E48">
                            <a:tint val="44500"/>
                            <a:satMod val="160000"/>
                          </a:srgbClr>
                        </a:gs>
                        <a:gs pos="100000">
                          <a:srgbClr val="BC2E48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931529126"/>
                  </a:ext>
                </a:extLst>
              </a:tr>
              <a:tr h="695956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Paresthesia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C2E48">
                            <a:tint val="66000"/>
                            <a:satMod val="160000"/>
                          </a:srgbClr>
                        </a:gs>
                        <a:gs pos="50000">
                          <a:srgbClr val="BC2E48">
                            <a:tint val="44500"/>
                            <a:satMod val="160000"/>
                          </a:srgbClr>
                        </a:gs>
                        <a:gs pos="100000">
                          <a:srgbClr val="BC2E48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Myalgia (generalized, localized, migratory), tingling, numbness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C2E48">
                            <a:tint val="66000"/>
                            <a:satMod val="160000"/>
                          </a:srgbClr>
                        </a:gs>
                        <a:gs pos="50000">
                          <a:srgbClr val="BC2E48">
                            <a:tint val="44500"/>
                            <a:satMod val="160000"/>
                          </a:srgbClr>
                        </a:gs>
                        <a:gs pos="100000">
                          <a:srgbClr val="BC2E48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938803562"/>
                  </a:ext>
                </a:extLst>
              </a:tr>
              <a:tr h="99422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Dysautonomia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C2E48">
                            <a:tint val="66000"/>
                            <a:satMod val="160000"/>
                          </a:srgbClr>
                        </a:gs>
                        <a:gs pos="50000">
                          <a:srgbClr val="BC2E48">
                            <a:tint val="44500"/>
                            <a:satMod val="160000"/>
                          </a:srgbClr>
                        </a:gs>
                        <a:gs pos="100000">
                          <a:srgbClr val="BC2E48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Heart rate, respiration, dysphonia, dysphagia, post-prandial fullness, diarrhea, sexual dysfunction, “hot flashes”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C2E48">
                            <a:tint val="66000"/>
                            <a:satMod val="160000"/>
                          </a:srgbClr>
                        </a:gs>
                        <a:gs pos="50000">
                          <a:srgbClr val="BC2E48">
                            <a:tint val="44500"/>
                            <a:satMod val="160000"/>
                          </a:srgbClr>
                        </a:gs>
                        <a:gs pos="100000">
                          <a:srgbClr val="BC2E48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3581813"/>
                  </a:ext>
                </a:extLst>
              </a:tr>
              <a:tr h="40321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Headache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C2E48">
                            <a:tint val="66000"/>
                            <a:satMod val="160000"/>
                          </a:srgbClr>
                        </a:gs>
                        <a:gs pos="50000">
                          <a:srgbClr val="BC2E48">
                            <a:tint val="44500"/>
                            <a:satMod val="160000"/>
                          </a:srgbClr>
                        </a:gs>
                        <a:gs pos="100000">
                          <a:srgbClr val="BC2E48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Chronic daily headache, migraine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C2E48">
                            <a:tint val="66000"/>
                            <a:satMod val="160000"/>
                          </a:srgbClr>
                        </a:gs>
                        <a:gs pos="50000">
                          <a:srgbClr val="BC2E48">
                            <a:tint val="44500"/>
                            <a:satMod val="160000"/>
                          </a:srgbClr>
                        </a:gs>
                        <a:gs pos="100000">
                          <a:srgbClr val="BC2E48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289465802"/>
                  </a:ext>
                </a:extLst>
              </a:tr>
              <a:tr h="695956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Mood symptoms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C2E48">
                            <a:tint val="66000"/>
                            <a:satMod val="160000"/>
                          </a:srgbClr>
                        </a:gs>
                        <a:gs pos="50000">
                          <a:srgbClr val="BC2E48">
                            <a:tint val="44500"/>
                            <a:satMod val="160000"/>
                          </a:srgbClr>
                        </a:gs>
                        <a:gs pos="100000">
                          <a:srgbClr val="BC2E48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Anxiety, depression – primary versus reactive (adjustment disorder)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C2E48">
                            <a:tint val="66000"/>
                            <a:satMod val="160000"/>
                          </a:srgbClr>
                        </a:gs>
                        <a:gs pos="50000">
                          <a:srgbClr val="BC2E48">
                            <a:tint val="44500"/>
                            <a:satMod val="160000"/>
                          </a:srgbClr>
                        </a:gs>
                        <a:gs pos="100000">
                          <a:srgbClr val="BC2E48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2309268266"/>
                  </a:ext>
                </a:extLst>
              </a:tr>
              <a:tr h="40321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Sleep disturbance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C2E48">
                            <a:tint val="66000"/>
                            <a:satMod val="160000"/>
                          </a:srgbClr>
                        </a:gs>
                        <a:gs pos="50000">
                          <a:srgbClr val="BC2E48">
                            <a:tint val="44500"/>
                            <a:satMod val="160000"/>
                          </a:srgbClr>
                        </a:gs>
                        <a:gs pos="100000">
                          <a:srgbClr val="BC2E48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Trouble falling asleep, frequent or early awakening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C2E48">
                            <a:tint val="66000"/>
                            <a:satMod val="160000"/>
                          </a:srgbClr>
                        </a:gs>
                        <a:gs pos="50000">
                          <a:srgbClr val="BC2E48">
                            <a:tint val="44500"/>
                            <a:satMod val="160000"/>
                          </a:srgbClr>
                        </a:gs>
                        <a:gs pos="100000">
                          <a:srgbClr val="BC2E48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826843235"/>
                  </a:ext>
                </a:extLst>
              </a:tr>
              <a:tr h="403213"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Disturbances of smell and taste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C2E48">
                            <a:tint val="66000"/>
                            <a:satMod val="160000"/>
                          </a:srgbClr>
                        </a:gs>
                        <a:gs pos="50000">
                          <a:srgbClr val="BC2E48">
                            <a:tint val="44500"/>
                            <a:satMod val="160000"/>
                          </a:srgbClr>
                        </a:gs>
                        <a:gs pos="100000">
                          <a:srgbClr val="BC2E48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Absence, reduction, distortion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BC2E48">
                            <a:tint val="66000"/>
                            <a:satMod val="160000"/>
                          </a:srgbClr>
                        </a:gs>
                        <a:gs pos="50000">
                          <a:srgbClr val="BC2E48">
                            <a:tint val="44500"/>
                            <a:satMod val="160000"/>
                          </a:srgbClr>
                        </a:gs>
                        <a:gs pos="100000">
                          <a:srgbClr val="BC2E48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389856736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364458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595798-2100-44F9-E187-B5DA8D711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Cognitive Performance – Post-Covid Condition Versus Healthy Controls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607753B-B913-C259-1BD2-3247DF7CB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0175" y="1825625"/>
            <a:ext cx="7171649" cy="4351338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4051BC-8F18-706F-F35C-082F2833E849}"/>
              </a:ext>
            </a:extLst>
          </p:cNvPr>
          <p:cNvSpPr txBox="1"/>
          <p:nvPr/>
        </p:nvSpPr>
        <p:spPr>
          <a:xfrm>
            <a:off x="838200" y="6215876"/>
            <a:ext cx="1039855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Ariza M, Cano N, Segura B, et al. Neuropsychological impairment in post-COVID condition individuals with and without cognitive complaints. </a:t>
            </a:r>
            <a:r>
              <a:rPr kumimoji="0" lang="en-US" sz="150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Front Aging </a:t>
            </a:r>
            <a:r>
              <a:rPr kumimoji="0" lang="en-US" sz="15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Neurosci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2022;14:1029842.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2B1FB4-E04A-3E23-2076-A19E043C83C8}"/>
              </a:ext>
            </a:extLst>
          </p:cNvPr>
          <p:cNvSpPr txBox="1"/>
          <p:nvPr/>
        </p:nvSpPr>
        <p:spPr>
          <a:xfrm>
            <a:off x="329939" y="2014726"/>
            <a:ext cx="218023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Helvetica Neue"/>
                <a:ea typeface="+mn-ea"/>
                <a:cs typeface="+mn-cs"/>
              </a:rPr>
              <a:t>319 post-COVID subjects and 109 healthy controls (18-65 years old) underwent a comprehensive neuropsychological battery for cognitive assessment.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0196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627969"/>
          </a:xfrm>
        </p:spPr>
        <p:txBody>
          <a:bodyPr/>
          <a:lstStyle/>
          <a:p>
            <a:r>
              <a:rPr lang="en-US" sz="3000" dirty="0"/>
              <a:t>Cognitive test outcomes after mild COVID-19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548488"/>
            <a:ext cx="11038794" cy="715833"/>
          </a:xfrm>
        </p:spPr>
        <p:txBody>
          <a:bodyPr anchor="ctr">
            <a:noAutofit/>
          </a:bodyPr>
          <a:lstStyle/>
          <a:p>
            <a:r>
              <a:rPr lang="en-US" sz="1600" dirty="0" err="1"/>
              <a:t>Henneghan</a:t>
            </a:r>
            <a:r>
              <a:rPr lang="en-US" sz="1600" dirty="0"/>
              <a:t> AM, Lewis KA, Gill E, Kesler SR. Cognitive Impairment in Non-critical, Mild-to-Moderate COVID-19 Survivors. </a:t>
            </a:r>
            <a:r>
              <a:rPr lang="en-US" sz="1600" i="1" dirty="0"/>
              <a:t>Front Psychol</a:t>
            </a:r>
            <a:r>
              <a:rPr lang="en-US" sz="1600" dirty="0"/>
              <a:t>. 2022;13:770459.</a:t>
            </a:r>
            <a:endParaRPr lang="en-US" sz="16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5048250" y="1411288"/>
            <a:ext cx="6795407" cy="3896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r>
              <a:rPr lang="en-US" sz="2200" dirty="0"/>
              <a:t>Neuropsychological testing conducted on 79 subjects, aged 22-65 years, mean of 3.8 months post-diagnosis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Subjective cognitive impairment: 15%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Objective cognitive impairment: 40%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Executive functioning deficit: 28%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Impaired attention and processing speed: 17%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Impaired delayed recall: 15%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Reduced cognitive flexibility: 13%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200" dirty="0"/>
              <a:t>Impaired immediate recall: 11%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COVID-19  symptoms/severity  were  not  associated  with   overall  objective  cognitive  function</a:t>
            </a:r>
          </a:p>
        </p:txBody>
      </p:sp>
      <p:pic>
        <p:nvPicPr>
          <p:cNvPr id="5" name="Picture 4" descr="A diagram of a covid-19&#10;&#10;Description automatically generated">
            <a:extLst>
              <a:ext uri="{FF2B5EF4-FFF2-40B4-BE49-F238E27FC236}">
                <a16:creationId xmlns:a16="http://schemas.microsoft.com/office/drawing/2014/main" id="{8EEFF4E8-916F-092C-65FB-0343DB320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4413" y="1054449"/>
            <a:ext cx="3148012" cy="429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243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FE5E97-22F1-4196-24AD-3B2B0F99682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4863" y="315006"/>
            <a:ext cx="11038794" cy="994505"/>
          </a:xfrm>
        </p:spPr>
        <p:txBody>
          <a:bodyPr/>
          <a:lstStyle/>
          <a:p>
            <a:r>
              <a:rPr lang="en-US" dirty="0"/>
              <a:t>PET hypometabolism in patients with Long COVID compared with COVID negative controls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FF4A316-2A4F-2858-249D-F4B2DD26434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04863" y="5648741"/>
            <a:ext cx="11038794" cy="490537"/>
          </a:xfrm>
        </p:spPr>
        <p:txBody>
          <a:bodyPr>
            <a:noAutofit/>
          </a:bodyPr>
          <a:lstStyle/>
          <a:p>
            <a:r>
              <a:rPr lang="en-US" sz="1600" dirty="0" err="1"/>
              <a:t>Guedj</a:t>
            </a:r>
            <a:r>
              <a:rPr lang="en-US" sz="1600" dirty="0"/>
              <a:t> E, Campion JY, </a:t>
            </a:r>
            <a:r>
              <a:rPr lang="en-US" sz="1600" dirty="0" err="1"/>
              <a:t>Dudouet</a:t>
            </a:r>
            <a:r>
              <a:rPr lang="en-US" sz="1600" dirty="0"/>
              <a:t> P, et al. 18F-FDG brain PET hypometabolism in patients with long COVID. </a:t>
            </a:r>
            <a:r>
              <a:rPr lang="en-US" sz="1600" i="1" dirty="0" err="1"/>
              <a:t>Eur</a:t>
            </a:r>
            <a:r>
              <a:rPr lang="en-US" sz="1600" i="1" dirty="0"/>
              <a:t> J </a:t>
            </a:r>
            <a:r>
              <a:rPr lang="en-US" sz="1600" i="1" dirty="0" err="1"/>
              <a:t>Nucl</a:t>
            </a:r>
            <a:r>
              <a:rPr lang="en-US" sz="1600" i="1" dirty="0"/>
              <a:t> Med Mol Imaging</a:t>
            </a:r>
            <a:r>
              <a:rPr lang="en-US" sz="1600" dirty="0"/>
              <a:t>. 2021;48(9):2823-2833.</a:t>
            </a:r>
            <a:endParaRPr lang="en-US" sz="1600" b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5CEFD-F892-8108-7955-CC8ED538CD32}"/>
              </a:ext>
            </a:extLst>
          </p:cNvPr>
          <p:cNvSpPr txBox="1"/>
          <p:nvPr/>
        </p:nvSpPr>
        <p:spPr>
          <a:xfrm>
            <a:off x="6552899" y="1411288"/>
            <a:ext cx="5290758" cy="389694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PET scans of 35 Long COVID patients were compared by whole-brain voxel analysis with 40 matched COVID negative controls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Long COVID patients showed hypometabolism in the brainstem (p=0.004) and cerebellum (p- 0.001)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200" dirty="0"/>
              <a:t>Areas affected included the olfactory gyrus, amygdala and the hippocampus, the bilateral pons/medulla and cerebellum</a:t>
            </a: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64C524C4-53F9-0CD8-8E24-1C19361CF96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12540" r="12540"/>
          <a:stretch>
            <a:fillRect/>
          </a:stretch>
        </p:blipFill>
        <p:spPr>
          <a:xfrm>
            <a:off x="804863" y="1411288"/>
            <a:ext cx="5486400" cy="3897312"/>
          </a:xfrm>
        </p:spPr>
      </p:pic>
      <p:pic>
        <p:nvPicPr>
          <p:cNvPr id="11" name="Picture 10" descr="PET findings in SARS-CoV-2">
            <a:extLst>
              <a:ext uri="{FF2B5EF4-FFF2-40B4-BE49-F238E27FC236}">
                <a16:creationId xmlns:a16="http://schemas.microsoft.com/office/drawing/2014/main" id="{07C2D4C3-FF65-7217-C6B8-44F8553FAD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135" y="1926431"/>
            <a:ext cx="5572125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687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F7053033427540A45BCD60A43D3FF7" ma:contentTypeVersion="16" ma:contentTypeDescription="Create a new document." ma:contentTypeScope="" ma:versionID="c20a9303ff73ecfff451c00ee97b575f">
  <xsd:schema xmlns:xsd="http://www.w3.org/2001/XMLSchema" xmlns:xs="http://www.w3.org/2001/XMLSchema" xmlns:p="http://schemas.microsoft.com/office/2006/metadata/properties" xmlns:ns1="http://schemas.microsoft.com/sharepoint/v3" xmlns:ns3="072d266d-b8d0-41ac-ac54-fdf1beeb1839" xmlns:ns4="231fd5a7-fc94-41b7-b2ee-740200048191" targetNamespace="http://schemas.microsoft.com/office/2006/metadata/properties" ma:root="true" ma:fieldsID="2c9df26c927d45686a2504020239a849" ns1:_="" ns3:_="" ns4:_="">
    <xsd:import namespace="http://schemas.microsoft.com/sharepoint/v3"/>
    <xsd:import namespace="072d266d-b8d0-41ac-ac54-fdf1beeb1839"/>
    <xsd:import namespace="231fd5a7-fc94-41b7-b2ee-74020004819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1:_ip_UnifiedCompliancePolicyProperties" minOccurs="0"/>
                <xsd:element ref="ns1:_ip_UnifiedCompliancePolicyUIActio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d266d-b8d0-41ac-ac54-fdf1beeb18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1fd5a7-fc94-41b7-b2ee-74020004819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110B3910-12F9-4923-9F10-0CB0E6E960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8521BC4-A353-4136-ACFF-4BFEAA6872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72d266d-b8d0-41ac-ac54-fdf1beeb1839"/>
    <ds:schemaRef ds:uri="231fd5a7-fc94-41b7-b2ee-7402000481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7322097-A28D-431F-8B50-B55A92F75EE4}">
  <ds:schemaRefs>
    <ds:schemaRef ds:uri="http://schemas.microsoft.com/sharepoint/v3"/>
    <ds:schemaRef ds:uri="http://purl.org/dc/terms/"/>
    <ds:schemaRef ds:uri="072d266d-b8d0-41ac-ac54-fdf1beeb1839"/>
    <ds:schemaRef ds:uri="http://schemas.microsoft.com/office/2006/documentManagement/types"/>
    <ds:schemaRef ds:uri="http://schemas.microsoft.com/office/infopath/2007/PartnerControls"/>
    <ds:schemaRef ds:uri="231fd5a7-fc94-41b7-b2ee-740200048191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9411</TotalTime>
  <Words>4491</Words>
  <Application>Microsoft Office PowerPoint</Application>
  <PresentationFormat>Widescreen</PresentationFormat>
  <Paragraphs>418</Paragraphs>
  <Slides>54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54</vt:i4>
      </vt:variant>
    </vt:vector>
  </HeadingPairs>
  <TitlesOfParts>
    <vt:vector size="62" baseType="lpstr">
      <vt:lpstr>Arial</vt:lpstr>
      <vt:lpstr>Calibri</vt:lpstr>
      <vt:lpstr>Calibri Light</vt:lpstr>
      <vt:lpstr>Cambria Math</vt:lpstr>
      <vt:lpstr>Helvetica Neue</vt:lpstr>
      <vt:lpstr>Segoe UI</vt:lpstr>
      <vt:lpstr>Office Theme</vt:lpstr>
      <vt:lpstr>1_Office Theme</vt:lpstr>
      <vt:lpstr>PowerPoint Presentation</vt:lpstr>
      <vt:lpstr>Learning Objectives</vt:lpstr>
      <vt:lpstr>PowerPoint Presentation</vt:lpstr>
      <vt:lpstr>PowerPoint Presentation</vt:lpstr>
      <vt:lpstr>PowerPoint Presentation</vt:lpstr>
      <vt:lpstr>PowerPoint Presentation</vt:lpstr>
      <vt:lpstr>Cognitive Performance – Post-Covid Condition Versus Healthy Controls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Biographical disruptions in COVID Long-Haulers</vt:lpstr>
      <vt:lpstr>Communication: sometimes better than pills</vt:lpstr>
      <vt:lpstr>Pacing</vt:lpstr>
      <vt:lpstr>PowerPoint Presentation</vt:lpstr>
      <vt:lpstr>PowerPoint Presentation</vt:lpstr>
      <vt:lpstr>Management of PASC Neurologic Symptoms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Schamess, Andrew</cp:lastModifiedBy>
  <cp:revision>197</cp:revision>
  <dcterms:created xsi:type="dcterms:W3CDTF">2019-11-18T17:11:12Z</dcterms:created>
  <dcterms:modified xsi:type="dcterms:W3CDTF">2023-08-16T19:25:07Z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0x01010021F7053033427540A45BCD60A43D3FF7</vt:lpwstr>
  </property>
</Properties>
</file>